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31"/>
  </p:notesMasterIdLst>
  <p:handoutMasterIdLst>
    <p:handoutMasterId r:id="rId32"/>
  </p:handoutMasterIdLst>
  <p:sldIdLst>
    <p:sldId id="256" r:id="rId2"/>
    <p:sldId id="257" r:id="rId3"/>
    <p:sldId id="258" r:id="rId4"/>
    <p:sldId id="277" r:id="rId5"/>
    <p:sldId id="276" r:id="rId6"/>
    <p:sldId id="259" r:id="rId7"/>
    <p:sldId id="260" r:id="rId8"/>
    <p:sldId id="269" r:id="rId9"/>
    <p:sldId id="270" r:id="rId10"/>
    <p:sldId id="271" r:id="rId11"/>
    <p:sldId id="285" r:id="rId12"/>
    <p:sldId id="286" r:id="rId13"/>
    <p:sldId id="261" r:id="rId14"/>
    <p:sldId id="272" r:id="rId15"/>
    <p:sldId id="273" r:id="rId16"/>
    <p:sldId id="274" r:id="rId17"/>
    <p:sldId id="275" r:id="rId18"/>
    <p:sldId id="262" r:id="rId19"/>
    <p:sldId id="279" r:id="rId20"/>
    <p:sldId id="282" r:id="rId21"/>
    <p:sldId id="280" r:id="rId22"/>
    <p:sldId id="281" r:id="rId23"/>
    <p:sldId id="283" r:id="rId24"/>
    <p:sldId id="284" r:id="rId25"/>
    <p:sldId id="263" r:id="rId26"/>
    <p:sldId id="268" r:id="rId27"/>
    <p:sldId id="265" r:id="rId28"/>
    <p:sldId id="267" r:id="rId29"/>
    <p:sldId id="266" r:id="rId30"/>
  </p:sldIdLst>
  <p:sldSz cx="12192000" cy="6858000"/>
  <p:notesSz cx="6858000" cy="9144000"/>
  <p:embeddedFontLst>
    <p:embeddedFont>
      <p:font typeface="Bell MT" panose="02020503060305020303" pitchFamily="18" charset="0"/>
      <p:regular r:id="rId33"/>
      <p:bold r:id="rId34"/>
      <p:italic r:id="rId35"/>
    </p:embeddedFont>
    <p:embeddedFont>
      <p:font typeface="Boston Angel Thin" pitchFamily="2" charset="0"/>
      <p:regular r:id="rId36"/>
    </p:embeddedFont>
  </p:embeddedFont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E4E0"/>
    <a:srgbClr val="FFFFFF"/>
    <a:srgbClr val="AACEC7"/>
    <a:srgbClr val="BEDAD1"/>
    <a:srgbClr val="0C7360"/>
    <a:srgbClr val="8DBDAE"/>
    <a:srgbClr val="E7F1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03" autoAdjust="0"/>
    <p:restoredTop sz="94404" autoAdjust="0"/>
  </p:normalViewPr>
  <p:slideViewPr>
    <p:cSldViewPr snapToGrid="0">
      <p:cViewPr>
        <p:scale>
          <a:sx n="75" d="100"/>
          <a:sy n="75" d="100"/>
        </p:scale>
        <p:origin x="1277" y="42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F193328-E5F2-6D43-6872-3DA5B53D3F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D87E79E-5A26-2CD2-40AC-F44E28EA2E9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4E24EE7-F732-4070-AC8B-B263A6CED3E2}" type="datetimeFigureOut">
              <a:rPr lang="en-US" smtClean="0"/>
              <a:t>9/18/2025</a:t>
            </a:fld>
            <a:endParaRPr lang="en-US" dirty="0"/>
          </a:p>
        </p:txBody>
      </p:sp>
      <p:sp>
        <p:nvSpPr>
          <p:cNvPr id="4" name="Footer Placeholder 3">
            <a:extLst>
              <a:ext uri="{FF2B5EF4-FFF2-40B4-BE49-F238E27FC236}">
                <a16:creationId xmlns:a16="http://schemas.microsoft.com/office/drawing/2014/main" id="{22304BC4-84A8-A89E-49B8-E03414110F1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A1F764A-B67A-5B6A-39CC-C7C81744C30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6E6312E-7A81-415E-B37A-EAA83DE66AAC}" type="slidenum">
              <a:rPr lang="en-US" smtClean="0"/>
              <a:t>‹#›</a:t>
            </a:fld>
            <a:endParaRPr lang="en-US" dirty="0"/>
          </a:p>
        </p:txBody>
      </p:sp>
    </p:spTree>
    <p:extLst>
      <p:ext uri="{BB962C8B-B14F-4D97-AF65-F5344CB8AC3E}">
        <p14:creationId xmlns:p14="http://schemas.microsoft.com/office/powerpoint/2010/main" val="126721638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A23211A-6A15-5BF2-7AEA-55F61E5E9D3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IN" dirty="0"/>
          </a:p>
        </p:txBody>
      </p:sp>
      <p:sp>
        <p:nvSpPr>
          <p:cNvPr id="3" name="Date Placeholder 2">
            <a:extLst>
              <a:ext uri="{FF2B5EF4-FFF2-40B4-BE49-F238E27FC236}">
                <a16:creationId xmlns:a16="http://schemas.microsoft.com/office/drawing/2014/main" id="{C5282213-59BE-30F5-68B8-88624D49F7A5}"/>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EDD36C9B-B780-432D-82F7-72CF217774FC}" type="datetimeFigureOut">
              <a:rPr lang="en-IN"/>
              <a:pPr>
                <a:defRPr/>
              </a:pPr>
              <a:t>18-09-2025</a:t>
            </a:fld>
            <a:endParaRPr lang="en-IN" dirty="0"/>
          </a:p>
        </p:txBody>
      </p:sp>
      <p:sp>
        <p:nvSpPr>
          <p:cNvPr id="4" name="Slide Image Placeholder 3">
            <a:extLst>
              <a:ext uri="{FF2B5EF4-FFF2-40B4-BE49-F238E27FC236}">
                <a16:creationId xmlns:a16="http://schemas.microsoft.com/office/drawing/2014/main" id="{28564BBF-A1B7-1FA2-CC2C-35592DD75440}"/>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IN" noProof="0" dirty="0"/>
          </a:p>
        </p:txBody>
      </p:sp>
      <p:sp>
        <p:nvSpPr>
          <p:cNvPr id="5" name="Notes Placeholder 4">
            <a:extLst>
              <a:ext uri="{FF2B5EF4-FFF2-40B4-BE49-F238E27FC236}">
                <a16:creationId xmlns:a16="http://schemas.microsoft.com/office/drawing/2014/main" id="{9A062EEC-14CC-E7E9-2C3A-4A2E585434EA}"/>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IN" noProof="0"/>
          </a:p>
        </p:txBody>
      </p:sp>
      <p:sp>
        <p:nvSpPr>
          <p:cNvPr id="6" name="Footer Placeholder 5">
            <a:extLst>
              <a:ext uri="{FF2B5EF4-FFF2-40B4-BE49-F238E27FC236}">
                <a16:creationId xmlns:a16="http://schemas.microsoft.com/office/drawing/2014/main" id="{AAB3FA37-A48D-F7E2-BDD4-F8409233361C}"/>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IN" dirty="0"/>
          </a:p>
        </p:txBody>
      </p:sp>
      <p:sp>
        <p:nvSpPr>
          <p:cNvPr id="7" name="Slide Number Placeholder 6">
            <a:extLst>
              <a:ext uri="{FF2B5EF4-FFF2-40B4-BE49-F238E27FC236}">
                <a16:creationId xmlns:a16="http://schemas.microsoft.com/office/drawing/2014/main" id="{FB3C2BEF-15C6-0F19-5673-C5AD3D36BF12}"/>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BDE3AE9E-8312-45E7-9BFD-8B5E3B4D8123}" type="slidenum">
              <a:rPr lang="en-IN" altLang="en-US"/>
              <a:pPr/>
              <a:t>‹#›</a:t>
            </a:fld>
            <a:endParaRPr lang="en-IN" altLang="en-US" dirty="0"/>
          </a:p>
        </p:txBody>
      </p:sp>
    </p:spTree>
    <p:extLst>
      <p:ext uri="{BB962C8B-B14F-4D97-AF65-F5344CB8AC3E}">
        <p14:creationId xmlns:p14="http://schemas.microsoft.com/office/powerpoint/2010/main" val="3526195001"/>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C446ED6-ADB8-4D18-015E-1259F992FD6F}"/>
              </a:ext>
            </a:extLst>
          </p:cNvPr>
          <p:cNvSpPr>
            <a:spLocks noGrp="1"/>
          </p:cNvSpPr>
          <p:nvPr>
            <p:ph type="dt" sz="half" idx="10"/>
          </p:nvPr>
        </p:nvSpPr>
        <p:spPr/>
        <p:txBody>
          <a:bodyPr/>
          <a:lstStyle>
            <a:lvl1pPr>
              <a:defRPr/>
            </a:lvl1pPr>
          </a:lstStyle>
          <a:p>
            <a:pPr>
              <a:defRPr/>
            </a:pPr>
            <a:fld id="{69C97C70-C8C0-4BE6-891D-7CC0C618CBAD}" type="datetime1">
              <a:rPr lang="en-IN"/>
              <a:pPr>
                <a:defRPr/>
              </a:pPr>
              <a:t>18-09-2025</a:t>
            </a:fld>
            <a:endParaRPr lang="en-IN" dirty="0"/>
          </a:p>
        </p:txBody>
      </p:sp>
      <p:sp>
        <p:nvSpPr>
          <p:cNvPr id="5" name="Footer Placeholder 4">
            <a:extLst>
              <a:ext uri="{FF2B5EF4-FFF2-40B4-BE49-F238E27FC236}">
                <a16:creationId xmlns:a16="http://schemas.microsoft.com/office/drawing/2014/main" id="{CD61EAF1-6AC6-408C-26B8-F16AB34F3CF8}"/>
              </a:ext>
            </a:extLst>
          </p:cNvPr>
          <p:cNvSpPr>
            <a:spLocks noGrp="1"/>
          </p:cNvSpPr>
          <p:nvPr>
            <p:ph type="ftr" sz="quarter" idx="11"/>
          </p:nvPr>
        </p:nvSpPr>
        <p:spPr/>
        <p:txBody>
          <a:bodyPr/>
          <a:lstStyle>
            <a:lvl1pPr>
              <a:defRPr/>
            </a:lvl1pPr>
          </a:lstStyle>
          <a:p>
            <a:pPr>
              <a:defRPr/>
            </a:pPr>
            <a:r>
              <a:rPr lang="en-IN" dirty="0"/>
              <a:t>Project Presentation 2023</a:t>
            </a:r>
          </a:p>
        </p:txBody>
      </p:sp>
      <p:sp>
        <p:nvSpPr>
          <p:cNvPr id="6" name="Slide Number Placeholder 5">
            <a:extLst>
              <a:ext uri="{FF2B5EF4-FFF2-40B4-BE49-F238E27FC236}">
                <a16:creationId xmlns:a16="http://schemas.microsoft.com/office/drawing/2014/main" id="{5560BAB2-990D-484A-00C6-E78609E1476F}"/>
              </a:ext>
            </a:extLst>
          </p:cNvPr>
          <p:cNvSpPr>
            <a:spLocks noGrp="1"/>
          </p:cNvSpPr>
          <p:nvPr>
            <p:ph type="sldNum" sz="quarter" idx="12"/>
          </p:nvPr>
        </p:nvSpPr>
        <p:spPr/>
        <p:txBody>
          <a:bodyPr/>
          <a:lstStyle>
            <a:lvl1pPr>
              <a:defRPr/>
            </a:lvl1pPr>
          </a:lstStyle>
          <a:p>
            <a:fld id="{463F66A1-B26E-4B68-A07F-45C8642C19D7}" type="slidenum">
              <a:rPr lang="en-IN" altLang="en-US"/>
              <a:pPr/>
              <a:t>‹#›</a:t>
            </a:fld>
            <a:endParaRPr lang="en-IN" altLang="en-US" dirty="0"/>
          </a:p>
        </p:txBody>
      </p:sp>
    </p:spTree>
    <p:extLst>
      <p:ext uri="{BB962C8B-B14F-4D97-AF65-F5344CB8AC3E}">
        <p14:creationId xmlns:p14="http://schemas.microsoft.com/office/powerpoint/2010/main" val="1696686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9C05E37-B9EF-0F25-E340-985B2358185C}"/>
              </a:ext>
            </a:extLst>
          </p:cNvPr>
          <p:cNvSpPr>
            <a:spLocks noGrp="1"/>
          </p:cNvSpPr>
          <p:nvPr>
            <p:ph type="dt" sz="half" idx="10"/>
          </p:nvPr>
        </p:nvSpPr>
        <p:spPr/>
        <p:txBody>
          <a:bodyPr/>
          <a:lstStyle>
            <a:lvl1pPr>
              <a:defRPr/>
            </a:lvl1pPr>
          </a:lstStyle>
          <a:p>
            <a:pPr>
              <a:defRPr/>
            </a:pPr>
            <a:fld id="{7087FEDD-4D42-49A1-A142-F77AF4CD1E3F}" type="datetime1">
              <a:rPr lang="en-IN"/>
              <a:pPr>
                <a:defRPr/>
              </a:pPr>
              <a:t>18-09-2025</a:t>
            </a:fld>
            <a:endParaRPr lang="en-IN" dirty="0"/>
          </a:p>
        </p:txBody>
      </p:sp>
      <p:sp>
        <p:nvSpPr>
          <p:cNvPr id="5" name="Footer Placeholder 4">
            <a:extLst>
              <a:ext uri="{FF2B5EF4-FFF2-40B4-BE49-F238E27FC236}">
                <a16:creationId xmlns:a16="http://schemas.microsoft.com/office/drawing/2014/main" id="{1C4C9D1A-C992-D73A-2D71-50C558A186B6}"/>
              </a:ext>
            </a:extLst>
          </p:cNvPr>
          <p:cNvSpPr>
            <a:spLocks noGrp="1"/>
          </p:cNvSpPr>
          <p:nvPr>
            <p:ph type="ftr" sz="quarter" idx="11"/>
          </p:nvPr>
        </p:nvSpPr>
        <p:spPr/>
        <p:txBody>
          <a:bodyPr/>
          <a:lstStyle>
            <a:lvl1pPr>
              <a:defRPr/>
            </a:lvl1pPr>
          </a:lstStyle>
          <a:p>
            <a:pPr>
              <a:defRPr/>
            </a:pPr>
            <a:r>
              <a:rPr lang="en-IN" dirty="0"/>
              <a:t>Project Presentation 2023</a:t>
            </a:r>
          </a:p>
        </p:txBody>
      </p:sp>
      <p:sp>
        <p:nvSpPr>
          <p:cNvPr id="6" name="Slide Number Placeholder 5">
            <a:extLst>
              <a:ext uri="{FF2B5EF4-FFF2-40B4-BE49-F238E27FC236}">
                <a16:creationId xmlns:a16="http://schemas.microsoft.com/office/drawing/2014/main" id="{AAED77DA-1D4E-734A-6677-6A7A0109CDCD}"/>
              </a:ext>
            </a:extLst>
          </p:cNvPr>
          <p:cNvSpPr>
            <a:spLocks noGrp="1"/>
          </p:cNvSpPr>
          <p:nvPr>
            <p:ph type="sldNum" sz="quarter" idx="12"/>
          </p:nvPr>
        </p:nvSpPr>
        <p:spPr/>
        <p:txBody>
          <a:bodyPr/>
          <a:lstStyle>
            <a:lvl1pPr>
              <a:defRPr/>
            </a:lvl1pPr>
          </a:lstStyle>
          <a:p>
            <a:fld id="{DDF71351-5A60-4289-AB37-34F0AD717C82}" type="slidenum">
              <a:rPr lang="en-IN" altLang="en-US"/>
              <a:pPr/>
              <a:t>‹#›</a:t>
            </a:fld>
            <a:endParaRPr lang="en-IN" altLang="en-US" dirty="0"/>
          </a:p>
        </p:txBody>
      </p:sp>
    </p:spTree>
    <p:extLst>
      <p:ext uri="{BB962C8B-B14F-4D97-AF65-F5344CB8AC3E}">
        <p14:creationId xmlns:p14="http://schemas.microsoft.com/office/powerpoint/2010/main" val="3972958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F1EA37D-BE24-A257-79CB-EA6250ED96F8}"/>
              </a:ext>
            </a:extLst>
          </p:cNvPr>
          <p:cNvSpPr>
            <a:spLocks noGrp="1"/>
          </p:cNvSpPr>
          <p:nvPr>
            <p:ph type="dt" sz="half" idx="10"/>
          </p:nvPr>
        </p:nvSpPr>
        <p:spPr/>
        <p:txBody>
          <a:bodyPr/>
          <a:lstStyle>
            <a:lvl1pPr>
              <a:defRPr/>
            </a:lvl1pPr>
          </a:lstStyle>
          <a:p>
            <a:pPr>
              <a:defRPr/>
            </a:pPr>
            <a:fld id="{A7D273B8-ECD9-4A6B-AD5C-8F992A50DE30}" type="datetime1">
              <a:rPr lang="en-IN"/>
              <a:pPr>
                <a:defRPr/>
              </a:pPr>
              <a:t>18-09-2025</a:t>
            </a:fld>
            <a:endParaRPr lang="en-IN" dirty="0"/>
          </a:p>
        </p:txBody>
      </p:sp>
      <p:sp>
        <p:nvSpPr>
          <p:cNvPr id="5" name="Footer Placeholder 4">
            <a:extLst>
              <a:ext uri="{FF2B5EF4-FFF2-40B4-BE49-F238E27FC236}">
                <a16:creationId xmlns:a16="http://schemas.microsoft.com/office/drawing/2014/main" id="{29E93EA9-4F8C-725F-D2F4-5A797FA89ABA}"/>
              </a:ext>
            </a:extLst>
          </p:cNvPr>
          <p:cNvSpPr>
            <a:spLocks noGrp="1"/>
          </p:cNvSpPr>
          <p:nvPr>
            <p:ph type="ftr" sz="quarter" idx="11"/>
          </p:nvPr>
        </p:nvSpPr>
        <p:spPr/>
        <p:txBody>
          <a:bodyPr/>
          <a:lstStyle>
            <a:lvl1pPr>
              <a:defRPr/>
            </a:lvl1pPr>
          </a:lstStyle>
          <a:p>
            <a:pPr>
              <a:defRPr/>
            </a:pPr>
            <a:r>
              <a:rPr lang="en-IN" dirty="0"/>
              <a:t>Project Presentation 2023</a:t>
            </a:r>
          </a:p>
        </p:txBody>
      </p:sp>
      <p:sp>
        <p:nvSpPr>
          <p:cNvPr id="6" name="Slide Number Placeholder 5">
            <a:extLst>
              <a:ext uri="{FF2B5EF4-FFF2-40B4-BE49-F238E27FC236}">
                <a16:creationId xmlns:a16="http://schemas.microsoft.com/office/drawing/2014/main" id="{E7F2809A-46D9-C131-F91C-E21440EBFB8E}"/>
              </a:ext>
            </a:extLst>
          </p:cNvPr>
          <p:cNvSpPr>
            <a:spLocks noGrp="1"/>
          </p:cNvSpPr>
          <p:nvPr>
            <p:ph type="sldNum" sz="quarter" idx="12"/>
          </p:nvPr>
        </p:nvSpPr>
        <p:spPr/>
        <p:txBody>
          <a:bodyPr/>
          <a:lstStyle>
            <a:lvl1pPr>
              <a:defRPr/>
            </a:lvl1pPr>
          </a:lstStyle>
          <a:p>
            <a:fld id="{B87DAAAF-4C84-46DA-9227-EBE85578390D}" type="slidenum">
              <a:rPr lang="en-IN" altLang="en-US"/>
              <a:pPr/>
              <a:t>‹#›</a:t>
            </a:fld>
            <a:endParaRPr lang="en-IN" altLang="en-US" dirty="0"/>
          </a:p>
        </p:txBody>
      </p:sp>
    </p:spTree>
    <p:extLst>
      <p:ext uri="{BB962C8B-B14F-4D97-AF65-F5344CB8AC3E}">
        <p14:creationId xmlns:p14="http://schemas.microsoft.com/office/powerpoint/2010/main" val="3333406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8">
            <a:extLst>
              <a:ext uri="{FF2B5EF4-FFF2-40B4-BE49-F238E27FC236}">
                <a16:creationId xmlns:a16="http://schemas.microsoft.com/office/drawing/2014/main" id="{2FB22F85-8A40-0E19-8BB9-5F5B82B5253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248775" y="0"/>
            <a:ext cx="29432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3">
            <a:extLst>
              <a:ext uri="{FF2B5EF4-FFF2-40B4-BE49-F238E27FC236}">
                <a16:creationId xmlns:a16="http://schemas.microsoft.com/office/drawing/2014/main" id="{7214E673-BA51-7428-486F-2FAAE1354E6C}"/>
              </a:ext>
            </a:extLst>
          </p:cNvPr>
          <p:cNvSpPr>
            <a:spLocks noGrp="1"/>
          </p:cNvSpPr>
          <p:nvPr>
            <p:ph type="dt" sz="half" idx="10"/>
          </p:nvPr>
        </p:nvSpPr>
        <p:spPr/>
        <p:txBody>
          <a:bodyPr/>
          <a:lstStyle>
            <a:lvl1pPr>
              <a:defRPr>
                <a:solidFill>
                  <a:schemeClr val="tx1"/>
                </a:solidFill>
              </a:defRPr>
            </a:lvl1pPr>
          </a:lstStyle>
          <a:p>
            <a:pPr>
              <a:defRPr/>
            </a:pPr>
            <a:fld id="{E7F338DD-49D7-4B0D-BCB1-180787FBFA61}" type="datetime1">
              <a:rPr lang="en-IN"/>
              <a:pPr>
                <a:defRPr/>
              </a:pPr>
              <a:t>18-09-2025</a:t>
            </a:fld>
            <a:endParaRPr lang="en-IN" dirty="0"/>
          </a:p>
        </p:txBody>
      </p:sp>
      <p:sp>
        <p:nvSpPr>
          <p:cNvPr id="6" name="Footer Placeholder 4">
            <a:extLst>
              <a:ext uri="{FF2B5EF4-FFF2-40B4-BE49-F238E27FC236}">
                <a16:creationId xmlns:a16="http://schemas.microsoft.com/office/drawing/2014/main" id="{BA2C94C6-85BD-D732-090B-4D1BD84E7E79}"/>
              </a:ext>
            </a:extLst>
          </p:cNvPr>
          <p:cNvSpPr>
            <a:spLocks noGrp="1"/>
          </p:cNvSpPr>
          <p:nvPr>
            <p:ph type="ftr" sz="quarter" idx="11"/>
          </p:nvPr>
        </p:nvSpPr>
        <p:spPr/>
        <p:txBody>
          <a:bodyPr/>
          <a:lstStyle>
            <a:lvl1pPr>
              <a:defRPr>
                <a:solidFill>
                  <a:schemeClr val="tx1"/>
                </a:solidFill>
              </a:defRPr>
            </a:lvl1pPr>
          </a:lstStyle>
          <a:p>
            <a:pPr>
              <a:defRPr/>
            </a:pPr>
            <a:r>
              <a:rPr lang="en-US" dirty="0"/>
              <a:t>Project Presentation 2023</a:t>
            </a:r>
            <a:endParaRPr lang="en-IN" dirty="0"/>
          </a:p>
        </p:txBody>
      </p:sp>
      <p:sp>
        <p:nvSpPr>
          <p:cNvPr id="7" name="Slide Number Placeholder 5">
            <a:extLst>
              <a:ext uri="{FF2B5EF4-FFF2-40B4-BE49-F238E27FC236}">
                <a16:creationId xmlns:a16="http://schemas.microsoft.com/office/drawing/2014/main" id="{EE9F413B-76A0-1828-39EE-3F61087F243D}"/>
              </a:ext>
            </a:extLst>
          </p:cNvPr>
          <p:cNvSpPr>
            <a:spLocks noGrp="1"/>
          </p:cNvSpPr>
          <p:nvPr>
            <p:ph type="sldNum" sz="quarter" idx="12"/>
          </p:nvPr>
        </p:nvSpPr>
        <p:spPr/>
        <p:txBody>
          <a:bodyPr/>
          <a:lstStyle>
            <a:lvl1pPr>
              <a:defRPr>
                <a:solidFill>
                  <a:schemeClr val="tx1"/>
                </a:solidFill>
              </a:defRPr>
            </a:lvl1pPr>
          </a:lstStyle>
          <a:p>
            <a:fld id="{A1E2BD38-2A1E-4012-9D64-12A882E8C5A7}" type="slidenum">
              <a:rPr lang="en-IN" altLang="en-US"/>
              <a:pPr/>
              <a:t>‹#›</a:t>
            </a:fld>
            <a:endParaRPr lang="en-IN" altLang="en-US" dirty="0"/>
          </a:p>
        </p:txBody>
      </p:sp>
    </p:spTree>
    <p:extLst>
      <p:ext uri="{BB962C8B-B14F-4D97-AF65-F5344CB8AC3E}">
        <p14:creationId xmlns:p14="http://schemas.microsoft.com/office/powerpoint/2010/main" val="2702360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8">
            <a:extLst>
              <a:ext uri="{FF2B5EF4-FFF2-40B4-BE49-F238E27FC236}">
                <a16:creationId xmlns:a16="http://schemas.microsoft.com/office/drawing/2014/main" id="{626C696A-19CA-2AD7-6274-B96CA08F919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248775" y="0"/>
            <a:ext cx="29432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Date Placeholder 3">
            <a:extLst>
              <a:ext uri="{FF2B5EF4-FFF2-40B4-BE49-F238E27FC236}">
                <a16:creationId xmlns:a16="http://schemas.microsoft.com/office/drawing/2014/main" id="{CBE8D242-202C-4652-39BC-FB4D41D1EBD5}"/>
              </a:ext>
            </a:extLst>
          </p:cNvPr>
          <p:cNvSpPr>
            <a:spLocks noGrp="1"/>
          </p:cNvSpPr>
          <p:nvPr>
            <p:ph type="dt" sz="half" idx="10"/>
          </p:nvPr>
        </p:nvSpPr>
        <p:spPr/>
        <p:txBody>
          <a:bodyPr/>
          <a:lstStyle>
            <a:lvl1pPr>
              <a:defRPr/>
            </a:lvl1pPr>
          </a:lstStyle>
          <a:p>
            <a:pPr>
              <a:defRPr/>
            </a:pPr>
            <a:fld id="{90F0FCB1-9AED-4BCD-BAB8-3188C5A94034}" type="datetime1">
              <a:rPr lang="en-IN"/>
              <a:pPr>
                <a:defRPr/>
              </a:pPr>
              <a:t>18-09-2025</a:t>
            </a:fld>
            <a:endParaRPr lang="en-IN" dirty="0"/>
          </a:p>
        </p:txBody>
      </p:sp>
      <p:sp>
        <p:nvSpPr>
          <p:cNvPr id="6" name="Footer Placeholder 4">
            <a:extLst>
              <a:ext uri="{FF2B5EF4-FFF2-40B4-BE49-F238E27FC236}">
                <a16:creationId xmlns:a16="http://schemas.microsoft.com/office/drawing/2014/main" id="{CE567553-7B69-A033-45B2-038086A13325}"/>
              </a:ext>
            </a:extLst>
          </p:cNvPr>
          <p:cNvSpPr>
            <a:spLocks noGrp="1"/>
          </p:cNvSpPr>
          <p:nvPr>
            <p:ph type="ftr" sz="quarter" idx="11"/>
          </p:nvPr>
        </p:nvSpPr>
        <p:spPr/>
        <p:txBody>
          <a:bodyPr/>
          <a:lstStyle>
            <a:lvl1pPr>
              <a:defRPr/>
            </a:lvl1pPr>
          </a:lstStyle>
          <a:p>
            <a:pPr>
              <a:defRPr/>
            </a:pPr>
            <a:r>
              <a:rPr lang="en-IN" dirty="0"/>
              <a:t>Project Presentation 2023</a:t>
            </a:r>
          </a:p>
        </p:txBody>
      </p:sp>
      <p:sp>
        <p:nvSpPr>
          <p:cNvPr id="7" name="Slide Number Placeholder 5">
            <a:extLst>
              <a:ext uri="{FF2B5EF4-FFF2-40B4-BE49-F238E27FC236}">
                <a16:creationId xmlns:a16="http://schemas.microsoft.com/office/drawing/2014/main" id="{34FB2D7D-D18F-F28E-C1FC-6D5AB1BBB681}"/>
              </a:ext>
            </a:extLst>
          </p:cNvPr>
          <p:cNvSpPr>
            <a:spLocks noGrp="1"/>
          </p:cNvSpPr>
          <p:nvPr>
            <p:ph type="sldNum" sz="quarter" idx="12"/>
          </p:nvPr>
        </p:nvSpPr>
        <p:spPr/>
        <p:txBody>
          <a:bodyPr/>
          <a:lstStyle>
            <a:lvl1pPr>
              <a:defRPr/>
            </a:lvl1pPr>
          </a:lstStyle>
          <a:p>
            <a:fld id="{C9282234-BE07-45E1-AC81-0A5D551B9FA6}" type="slidenum">
              <a:rPr lang="en-IN" altLang="en-US"/>
              <a:pPr/>
              <a:t>‹#›</a:t>
            </a:fld>
            <a:endParaRPr lang="en-IN" altLang="en-US" dirty="0"/>
          </a:p>
        </p:txBody>
      </p:sp>
    </p:spTree>
    <p:extLst>
      <p:ext uri="{BB962C8B-B14F-4D97-AF65-F5344CB8AC3E}">
        <p14:creationId xmlns:p14="http://schemas.microsoft.com/office/powerpoint/2010/main" val="585541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8">
            <a:extLst>
              <a:ext uri="{FF2B5EF4-FFF2-40B4-BE49-F238E27FC236}">
                <a16:creationId xmlns:a16="http://schemas.microsoft.com/office/drawing/2014/main" id="{F2C88253-FB86-F887-2544-EF2FF343F04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248775" y="33338"/>
            <a:ext cx="29432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Date Placeholder 4">
            <a:extLst>
              <a:ext uri="{FF2B5EF4-FFF2-40B4-BE49-F238E27FC236}">
                <a16:creationId xmlns:a16="http://schemas.microsoft.com/office/drawing/2014/main" id="{F6862C29-DD91-CF33-6085-3AF9E33F0378}"/>
              </a:ext>
            </a:extLst>
          </p:cNvPr>
          <p:cNvSpPr>
            <a:spLocks noGrp="1"/>
          </p:cNvSpPr>
          <p:nvPr>
            <p:ph type="dt" sz="half" idx="10"/>
          </p:nvPr>
        </p:nvSpPr>
        <p:spPr/>
        <p:txBody>
          <a:bodyPr/>
          <a:lstStyle>
            <a:lvl1pPr>
              <a:defRPr/>
            </a:lvl1pPr>
          </a:lstStyle>
          <a:p>
            <a:pPr>
              <a:defRPr/>
            </a:pPr>
            <a:fld id="{56940D63-0734-4CDE-A5C3-802934535533}" type="datetime1">
              <a:rPr lang="en-IN"/>
              <a:pPr>
                <a:defRPr/>
              </a:pPr>
              <a:t>18-09-2025</a:t>
            </a:fld>
            <a:endParaRPr lang="en-IN" dirty="0"/>
          </a:p>
        </p:txBody>
      </p:sp>
      <p:sp>
        <p:nvSpPr>
          <p:cNvPr id="7" name="Footer Placeholder 5">
            <a:extLst>
              <a:ext uri="{FF2B5EF4-FFF2-40B4-BE49-F238E27FC236}">
                <a16:creationId xmlns:a16="http://schemas.microsoft.com/office/drawing/2014/main" id="{E0CABBC7-2417-18DB-A37C-DCC856971DAE}"/>
              </a:ext>
            </a:extLst>
          </p:cNvPr>
          <p:cNvSpPr>
            <a:spLocks noGrp="1"/>
          </p:cNvSpPr>
          <p:nvPr>
            <p:ph type="ftr" sz="quarter" idx="11"/>
          </p:nvPr>
        </p:nvSpPr>
        <p:spPr/>
        <p:txBody>
          <a:bodyPr/>
          <a:lstStyle>
            <a:lvl1pPr>
              <a:defRPr/>
            </a:lvl1pPr>
          </a:lstStyle>
          <a:p>
            <a:pPr>
              <a:defRPr/>
            </a:pPr>
            <a:r>
              <a:rPr lang="en-IN" dirty="0"/>
              <a:t>Project Presentation 2023</a:t>
            </a:r>
          </a:p>
        </p:txBody>
      </p:sp>
      <p:sp>
        <p:nvSpPr>
          <p:cNvPr id="8" name="Slide Number Placeholder 6">
            <a:extLst>
              <a:ext uri="{FF2B5EF4-FFF2-40B4-BE49-F238E27FC236}">
                <a16:creationId xmlns:a16="http://schemas.microsoft.com/office/drawing/2014/main" id="{6A126594-AE74-11D5-AF37-E2F41E3D933C}"/>
              </a:ext>
            </a:extLst>
          </p:cNvPr>
          <p:cNvSpPr>
            <a:spLocks noGrp="1"/>
          </p:cNvSpPr>
          <p:nvPr>
            <p:ph type="sldNum" sz="quarter" idx="12"/>
          </p:nvPr>
        </p:nvSpPr>
        <p:spPr/>
        <p:txBody>
          <a:bodyPr/>
          <a:lstStyle>
            <a:lvl1pPr>
              <a:defRPr/>
            </a:lvl1pPr>
          </a:lstStyle>
          <a:p>
            <a:fld id="{E4DD044F-E51E-4ED0-98FD-0007BE52035B}" type="slidenum">
              <a:rPr lang="en-IN" altLang="en-US"/>
              <a:pPr/>
              <a:t>‹#›</a:t>
            </a:fld>
            <a:endParaRPr lang="en-IN" altLang="en-US" dirty="0"/>
          </a:p>
        </p:txBody>
      </p:sp>
    </p:spTree>
    <p:extLst>
      <p:ext uri="{BB962C8B-B14F-4D97-AF65-F5344CB8AC3E}">
        <p14:creationId xmlns:p14="http://schemas.microsoft.com/office/powerpoint/2010/main" val="1541140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8">
            <a:extLst>
              <a:ext uri="{FF2B5EF4-FFF2-40B4-BE49-F238E27FC236}">
                <a16:creationId xmlns:a16="http://schemas.microsoft.com/office/drawing/2014/main" id="{B771725A-D1C1-E6D7-5412-CB1CA39CCF2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248775" y="0"/>
            <a:ext cx="29432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Date Placeholder 6">
            <a:extLst>
              <a:ext uri="{FF2B5EF4-FFF2-40B4-BE49-F238E27FC236}">
                <a16:creationId xmlns:a16="http://schemas.microsoft.com/office/drawing/2014/main" id="{19CD6570-DA25-39F6-011D-7534736F4C4B}"/>
              </a:ext>
            </a:extLst>
          </p:cNvPr>
          <p:cNvSpPr>
            <a:spLocks noGrp="1"/>
          </p:cNvSpPr>
          <p:nvPr>
            <p:ph type="dt" sz="half" idx="10"/>
          </p:nvPr>
        </p:nvSpPr>
        <p:spPr/>
        <p:txBody>
          <a:bodyPr/>
          <a:lstStyle>
            <a:lvl1pPr>
              <a:defRPr/>
            </a:lvl1pPr>
          </a:lstStyle>
          <a:p>
            <a:pPr>
              <a:defRPr/>
            </a:pPr>
            <a:fld id="{C0D15349-3BFF-4741-8503-85EA34A4333C}" type="datetime1">
              <a:rPr lang="en-IN"/>
              <a:pPr>
                <a:defRPr/>
              </a:pPr>
              <a:t>18-09-2025</a:t>
            </a:fld>
            <a:endParaRPr lang="en-IN" dirty="0"/>
          </a:p>
        </p:txBody>
      </p:sp>
      <p:sp>
        <p:nvSpPr>
          <p:cNvPr id="9" name="Footer Placeholder 7">
            <a:extLst>
              <a:ext uri="{FF2B5EF4-FFF2-40B4-BE49-F238E27FC236}">
                <a16:creationId xmlns:a16="http://schemas.microsoft.com/office/drawing/2014/main" id="{CC420535-A29D-579A-376A-ECF8957AE46E}"/>
              </a:ext>
            </a:extLst>
          </p:cNvPr>
          <p:cNvSpPr>
            <a:spLocks noGrp="1"/>
          </p:cNvSpPr>
          <p:nvPr>
            <p:ph type="ftr" sz="quarter" idx="11"/>
          </p:nvPr>
        </p:nvSpPr>
        <p:spPr/>
        <p:txBody>
          <a:bodyPr/>
          <a:lstStyle>
            <a:lvl1pPr>
              <a:defRPr/>
            </a:lvl1pPr>
          </a:lstStyle>
          <a:p>
            <a:pPr>
              <a:defRPr/>
            </a:pPr>
            <a:r>
              <a:rPr lang="en-IN" dirty="0"/>
              <a:t>Project Presentation 2023</a:t>
            </a:r>
          </a:p>
        </p:txBody>
      </p:sp>
      <p:sp>
        <p:nvSpPr>
          <p:cNvPr id="10" name="Slide Number Placeholder 8">
            <a:extLst>
              <a:ext uri="{FF2B5EF4-FFF2-40B4-BE49-F238E27FC236}">
                <a16:creationId xmlns:a16="http://schemas.microsoft.com/office/drawing/2014/main" id="{2AA8485F-4601-2A06-B7EB-6BA2E2A7D259}"/>
              </a:ext>
            </a:extLst>
          </p:cNvPr>
          <p:cNvSpPr>
            <a:spLocks noGrp="1"/>
          </p:cNvSpPr>
          <p:nvPr>
            <p:ph type="sldNum" sz="quarter" idx="12"/>
          </p:nvPr>
        </p:nvSpPr>
        <p:spPr/>
        <p:txBody>
          <a:bodyPr/>
          <a:lstStyle>
            <a:lvl1pPr>
              <a:defRPr/>
            </a:lvl1pPr>
          </a:lstStyle>
          <a:p>
            <a:fld id="{8AE36F8E-790D-42A1-B0E6-B2B4C268DE07}" type="slidenum">
              <a:rPr lang="en-IN" altLang="en-US"/>
              <a:pPr/>
              <a:t>‹#›</a:t>
            </a:fld>
            <a:endParaRPr lang="en-IN" altLang="en-US" dirty="0"/>
          </a:p>
        </p:txBody>
      </p:sp>
    </p:spTree>
    <p:extLst>
      <p:ext uri="{BB962C8B-B14F-4D97-AF65-F5344CB8AC3E}">
        <p14:creationId xmlns:p14="http://schemas.microsoft.com/office/powerpoint/2010/main" val="348260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8">
            <a:extLst>
              <a:ext uri="{FF2B5EF4-FFF2-40B4-BE49-F238E27FC236}">
                <a16:creationId xmlns:a16="http://schemas.microsoft.com/office/drawing/2014/main" id="{8A834D04-5667-C6B2-A3C0-BB97B1CACFB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248775" y="112713"/>
            <a:ext cx="29432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endParaRPr lang="en-IN"/>
          </a:p>
        </p:txBody>
      </p:sp>
      <p:sp>
        <p:nvSpPr>
          <p:cNvPr id="4" name="Date Placeholder 2">
            <a:extLst>
              <a:ext uri="{FF2B5EF4-FFF2-40B4-BE49-F238E27FC236}">
                <a16:creationId xmlns:a16="http://schemas.microsoft.com/office/drawing/2014/main" id="{5275C4DC-42FE-628E-937C-D78AF2DF2553}"/>
              </a:ext>
            </a:extLst>
          </p:cNvPr>
          <p:cNvSpPr>
            <a:spLocks noGrp="1"/>
          </p:cNvSpPr>
          <p:nvPr>
            <p:ph type="dt" sz="half" idx="10"/>
          </p:nvPr>
        </p:nvSpPr>
        <p:spPr/>
        <p:txBody>
          <a:bodyPr/>
          <a:lstStyle>
            <a:lvl1pPr>
              <a:defRPr/>
            </a:lvl1pPr>
          </a:lstStyle>
          <a:p>
            <a:pPr>
              <a:defRPr/>
            </a:pPr>
            <a:fld id="{91947176-918C-4708-8C2D-F18B6CBFD85F}" type="datetime1">
              <a:rPr lang="en-IN"/>
              <a:pPr>
                <a:defRPr/>
              </a:pPr>
              <a:t>18-09-2025</a:t>
            </a:fld>
            <a:endParaRPr lang="en-IN" dirty="0"/>
          </a:p>
        </p:txBody>
      </p:sp>
      <p:sp>
        <p:nvSpPr>
          <p:cNvPr id="5" name="Footer Placeholder 3">
            <a:extLst>
              <a:ext uri="{FF2B5EF4-FFF2-40B4-BE49-F238E27FC236}">
                <a16:creationId xmlns:a16="http://schemas.microsoft.com/office/drawing/2014/main" id="{B4DBB307-6821-63EC-C2B1-059D4D4D41FC}"/>
              </a:ext>
            </a:extLst>
          </p:cNvPr>
          <p:cNvSpPr>
            <a:spLocks noGrp="1"/>
          </p:cNvSpPr>
          <p:nvPr>
            <p:ph type="ftr" sz="quarter" idx="11"/>
          </p:nvPr>
        </p:nvSpPr>
        <p:spPr/>
        <p:txBody>
          <a:bodyPr/>
          <a:lstStyle>
            <a:lvl1pPr>
              <a:defRPr/>
            </a:lvl1pPr>
          </a:lstStyle>
          <a:p>
            <a:pPr>
              <a:defRPr/>
            </a:pPr>
            <a:r>
              <a:rPr lang="en-IN" dirty="0"/>
              <a:t>Project Presentation 2023</a:t>
            </a:r>
          </a:p>
        </p:txBody>
      </p:sp>
      <p:sp>
        <p:nvSpPr>
          <p:cNvPr id="6" name="Slide Number Placeholder 4">
            <a:extLst>
              <a:ext uri="{FF2B5EF4-FFF2-40B4-BE49-F238E27FC236}">
                <a16:creationId xmlns:a16="http://schemas.microsoft.com/office/drawing/2014/main" id="{4FA13BEE-D6E3-86BD-186E-772A6FD9F7EB}"/>
              </a:ext>
            </a:extLst>
          </p:cNvPr>
          <p:cNvSpPr>
            <a:spLocks noGrp="1"/>
          </p:cNvSpPr>
          <p:nvPr>
            <p:ph type="sldNum" sz="quarter" idx="12"/>
          </p:nvPr>
        </p:nvSpPr>
        <p:spPr/>
        <p:txBody>
          <a:bodyPr/>
          <a:lstStyle>
            <a:lvl1pPr>
              <a:defRPr/>
            </a:lvl1pPr>
          </a:lstStyle>
          <a:p>
            <a:fld id="{18E2ED26-83A6-4306-91E6-468152B37C42}" type="slidenum">
              <a:rPr lang="en-IN" altLang="en-US"/>
              <a:pPr/>
              <a:t>‹#›</a:t>
            </a:fld>
            <a:endParaRPr lang="en-IN" altLang="en-US" dirty="0"/>
          </a:p>
        </p:txBody>
      </p:sp>
    </p:spTree>
    <p:extLst>
      <p:ext uri="{BB962C8B-B14F-4D97-AF65-F5344CB8AC3E}">
        <p14:creationId xmlns:p14="http://schemas.microsoft.com/office/powerpoint/2010/main" val="4105756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8">
            <a:extLst>
              <a:ext uri="{FF2B5EF4-FFF2-40B4-BE49-F238E27FC236}">
                <a16:creationId xmlns:a16="http://schemas.microsoft.com/office/drawing/2014/main" id="{7980913A-59C5-D5F0-BFA3-6C6640EB774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248775" y="0"/>
            <a:ext cx="29432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1">
            <a:extLst>
              <a:ext uri="{FF2B5EF4-FFF2-40B4-BE49-F238E27FC236}">
                <a16:creationId xmlns:a16="http://schemas.microsoft.com/office/drawing/2014/main" id="{D4C23D2B-C259-5B25-8ACD-DDFF15E1FB44}"/>
              </a:ext>
            </a:extLst>
          </p:cNvPr>
          <p:cNvSpPr>
            <a:spLocks noGrp="1"/>
          </p:cNvSpPr>
          <p:nvPr>
            <p:ph type="dt" sz="half" idx="10"/>
          </p:nvPr>
        </p:nvSpPr>
        <p:spPr/>
        <p:txBody>
          <a:bodyPr/>
          <a:lstStyle>
            <a:lvl1pPr>
              <a:defRPr/>
            </a:lvl1pPr>
          </a:lstStyle>
          <a:p>
            <a:pPr>
              <a:defRPr/>
            </a:pPr>
            <a:fld id="{5B7AABDE-4E21-4D5E-921F-0DF080317B51}" type="datetime1">
              <a:rPr lang="en-IN"/>
              <a:pPr>
                <a:defRPr/>
              </a:pPr>
              <a:t>18-09-2025</a:t>
            </a:fld>
            <a:endParaRPr lang="en-IN" dirty="0"/>
          </a:p>
        </p:txBody>
      </p:sp>
      <p:sp>
        <p:nvSpPr>
          <p:cNvPr id="4" name="Footer Placeholder 2">
            <a:extLst>
              <a:ext uri="{FF2B5EF4-FFF2-40B4-BE49-F238E27FC236}">
                <a16:creationId xmlns:a16="http://schemas.microsoft.com/office/drawing/2014/main" id="{85EF85E4-AF41-E12B-7B51-6323EEBAA049}"/>
              </a:ext>
            </a:extLst>
          </p:cNvPr>
          <p:cNvSpPr>
            <a:spLocks noGrp="1"/>
          </p:cNvSpPr>
          <p:nvPr>
            <p:ph type="ftr" sz="quarter" idx="11"/>
          </p:nvPr>
        </p:nvSpPr>
        <p:spPr/>
        <p:txBody>
          <a:bodyPr/>
          <a:lstStyle>
            <a:lvl1pPr>
              <a:defRPr/>
            </a:lvl1pPr>
          </a:lstStyle>
          <a:p>
            <a:pPr>
              <a:defRPr/>
            </a:pPr>
            <a:r>
              <a:rPr lang="en-IN" dirty="0"/>
              <a:t>Project Presentation 2023</a:t>
            </a:r>
          </a:p>
        </p:txBody>
      </p:sp>
      <p:sp>
        <p:nvSpPr>
          <p:cNvPr id="5" name="Slide Number Placeholder 3">
            <a:extLst>
              <a:ext uri="{FF2B5EF4-FFF2-40B4-BE49-F238E27FC236}">
                <a16:creationId xmlns:a16="http://schemas.microsoft.com/office/drawing/2014/main" id="{E29F7530-6063-FCAE-3901-31466B425C36}"/>
              </a:ext>
            </a:extLst>
          </p:cNvPr>
          <p:cNvSpPr>
            <a:spLocks noGrp="1"/>
          </p:cNvSpPr>
          <p:nvPr>
            <p:ph type="sldNum" sz="quarter" idx="12"/>
          </p:nvPr>
        </p:nvSpPr>
        <p:spPr/>
        <p:txBody>
          <a:bodyPr/>
          <a:lstStyle>
            <a:lvl1pPr>
              <a:defRPr/>
            </a:lvl1pPr>
          </a:lstStyle>
          <a:p>
            <a:fld id="{8ACD6225-9A3B-47E2-9AD8-2841E3298A13}" type="slidenum">
              <a:rPr lang="en-IN" altLang="en-US"/>
              <a:pPr/>
              <a:t>‹#›</a:t>
            </a:fld>
            <a:endParaRPr lang="en-IN" altLang="en-US" dirty="0"/>
          </a:p>
        </p:txBody>
      </p:sp>
    </p:spTree>
    <p:extLst>
      <p:ext uri="{BB962C8B-B14F-4D97-AF65-F5344CB8AC3E}">
        <p14:creationId xmlns:p14="http://schemas.microsoft.com/office/powerpoint/2010/main" val="822360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5" name="Picture 8">
            <a:extLst>
              <a:ext uri="{FF2B5EF4-FFF2-40B4-BE49-F238E27FC236}">
                <a16:creationId xmlns:a16="http://schemas.microsoft.com/office/drawing/2014/main" id="{12E8E568-5903-FF83-8508-0429FB77D8E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248775" y="34925"/>
            <a:ext cx="29432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Date Placeholder 4">
            <a:extLst>
              <a:ext uri="{FF2B5EF4-FFF2-40B4-BE49-F238E27FC236}">
                <a16:creationId xmlns:a16="http://schemas.microsoft.com/office/drawing/2014/main" id="{14CFBD53-B9EC-D1C5-42F3-A638E0222375}"/>
              </a:ext>
            </a:extLst>
          </p:cNvPr>
          <p:cNvSpPr>
            <a:spLocks noGrp="1"/>
          </p:cNvSpPr>
          <p:nvPr>
            <p:ph type="dt" sz="half" idx="10"/>
          </p:nvPr>
        </p:nvSpPr>
        <p:spPr/>
        <p:txBody>
          <a:bodyPr/>
          <a:lstStyle>
            <a:lvl1pPr>
              <a:defRPr/>
            </a:lvl1pPr>
          </a:lstStyle>
          <a:p>
            <a:pPr>
              <a:defRPr/>
            </a:pPr>
            <a:fld id="{1750FD05-5BC2-4CD7-BE9F-0CAD82CBE14D}" type="datetime1">
              <a:rPr lang="en-IN"/>
              <a:pPr>
                <a:defRPr/>
              </a:pPr>
              <a:t>18-09-2025</a:t>
            </a:fld>
            <a:endParaRPr lang="en-IN" dirty="0"/>
          </a:p>
        </p:txBody>
      </p:sp>
      <p:sp>
        <p:nvSpPr>
          <p:cNvPr id="7" name="Footer Placeholder 5">
            <a:extLst>
              <a:ext uri="{FF2B5EF4-FFF2-40B4-BE49-F238E27FC236}">
                <a16:creationId xmlns:a16="http://schemas.microsoft.com/office/drawing/2014/main" id="{A9099B71-27DA-1492-AB97-E14DD5A77DB5}"/>
              </a:ext>
            </a:extLst>
          </p:cNvPr>
          <p:cNvSpPr>
            <a:spLocks noGrp="1"/>
          </p:cNvSpPr>
          <p:nvPr>
            <p:ph type="ftr" sz="quarter" idx="11"/>
          </p:nvPr>
        </p:nvSpPr>
        <p:spPr/>
        <p:txBody>
          <a:bodyPr/>
          <a:lstStyle>
            <a:lvl1pPr>
              <a:defRPr/>
            </a:lvl1pPr>
          </a:lstStyle>
          <a:p>
            <a:pPr>
              <a:defRPr/>
            </a:pPr>
            <a:r>
              <a:rPr lang="en-IN" dirty="0"/>
              <a:t>Project Presentation 2023</a:t>
            </a:r>
          </a:p>
        </p:txBody>
      </p:sp>
      <p:sp>
        <p:nvSpPr>
          <p:cNvPr id="8" name="Slide Number Placeholder 6">
            <a:extLst>
              <a:ext uri="{FF2B5EF4-FFF2-40B4-BE49-F238E27FC236}">
                <a16:creationId xmlns:a16="http://schemas.microsoft.com/office/drawing/2014/main" id="{DDC07585-2B58-88A7-6DBB-48CEBDB83A0C}"/>
              </a:ext>
            </a:extLst>
          </p:cNvPr>
          <p:cNvSpPr>
            <a:spLocks noGrp="1"/>
          </p:cNvSpPr>
          <p:nvPr>
            <p:ph type="sldNum" sz="quarter" idx="12"/>
          </p:nvPr>
        </p:nvSpPr>
        <p:spPr/>
        <p:txBody>
          <a:bodyPr/>
          <a:lstStyle>
            <a:lvl1pPr>
              <a:defRPr/>
            </a:lvl1pPr>
          </a:lstStyle>
          <a:p>
            <a:fld id="{BE7C430F-AE57-4181-AA64-5455744C6BF1}" type="slidenum">
              <a:rPr lang="en-IN" altLang="en-US"/>
              <a:pPr/>
              <a:t>‹#›</a:t>
            </a:fld>
            <a:endParaRPr lang="en-IN" altLang="en-US" dirty="0"/>
          </a:p>
        </p:txBody>
      </p:sp>
    </p:spTree>
    <p:extLst>
      <p:ext uri="{BB962C8B-B14F-4D97-AF65-F5344CB8AC3E}">
        <p14:creationId xmlns:p14="http://schemas.microsoft.com/office/powerpoint/2010/main" val="37212335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8">
            <a:extLst>
              <a:ext uri="{FF2B5EF4-FFF2-40B4-BE49-F238E27FC236}">
                <a16:creationId xmlns:a16="http://schemas.microsoft.com/office/drawing/2014/main" id="{9D02EED0-BF35-3355-5E7C-F8F18100FC0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248775" y="0"/>
            <a:ext cx="29432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Date Placeholder 4">
            <a:extLst>
              <a:ext uri="{FF2B5EF4-FFF2-40B4-BE49-F238E27FC236}">
                <a16:creationId xmlns:a16="http://schemas.microsoft.com/office/drawing/2014/main" id="{3472DC94-9EF6-95B1-D156-B37C9AFA0050}"/>
              </a:ext>
            </a:extLst>
          </p:cNvPr>
          <p:cNvSpPr>
            <a:spLocks noGrp="1"/>
          </p:cNvSpPr>
          <p:nvPr>
            <p:ph type="dt" sz="half" idx="10"/>
          </p:nvPr>
        </p:nvSpPr>
        <p:spPr/>
        <p:txBody>
          <a:bodyPr/>
          <a:lstStyle>
            <a:lvl1pPr>
              <a:defRPr/>
            </a:lvl1pPr>
          </a:lstStyle>
          <a:p>
            <a:pPr>
              <a:defRPr/>
            </a:pPr>
            <a:fld id="{09AA1755-16CA-4A80-9250-DCB2B19361F0}" type="datetime1">
              <a:rPr lang="en-IN"/>
              <a:pPr>
                <a:defRPr/>
              </a:pPr>
              <a:t>18-09-2025</a:t>
            </a:fld>
            <a:endParaRPr lang="en-IN" dirty="0"/>
          </a:p>
        </p:txBody>
      </p:sp>
      <p:sp>
        <p:nvSpPr>
          <p:cNvPr id="7" name="Footer Placeholder 5">
            <a:extLst>
              <a:ext uri="{FF2B5EF4-FFF2-40B4-BE49-F238E27FC236}">
                <a16:creationId xmlns:a16="http://schemas.microsoft.com/office/drawing/2014/main" id="{A1B115E3-8068-8121-179D-D672C947BB43}"/>
              </a:ext>
            </a:extLst>
          </p:cNvPr>
          <p:cNvSpPr>
            <a:spLocks noGrp="1"/>
          </p:cNvSpPr>
          <p:nvPr>
            <p:ph type="ftr" sz="quarter" idx="11"/>
          </p:nvPr>
        </p:nvSpPr>
        <p:spPr/>
        <p:txBody>
          <a:bodyPr/>
          <a:lstStyle>
            <a:lvl1pPr>
              <a:defRPr/>
            </a:lvl1pPr>
          </a:lstStyle>
          <a:p>
            <a:pPr>
              <a:defRPr/>
            </a:pPr>
            <a:r>
              <a:rPr lang="en-IN" dirty="0"/>
              <a:t>Project Presentation 2023</a:t>
            </a:r>
          </a:p>
        </p:txBody>
      </p:sp>
      <p:sp>
        <p:nvSpPr>
          <p:cNvPr id="8" name="Slide Number Placeholder 6">
            <a:extLst>
              <a:ext uri="{FF2B5EF4-FFF2-40B4-BE49-F238E27FC236}">
                <a16:creationId xmlns:a16="http://schemas.microsoft.com/office/drawing/2014/main" id="{D6C0F43E-3AB7-AB85-AAEF-7ABA035AA7D0}"/>
              </a:ext>
            </a:extLst>
          </p:cNvPr>
          <p:cNvSpPr>
            <a:spLocks noGrp="1"/>
          </p:cNvSpPr>
          <p:nvPr>
            <p:ph type="sldNum" sz="quarter" idx="12"/>
          </p:nvPr>
        </p:nvSpPr>
        <p:spPr/>
        <p:txBody>
          <a:bodyPr/>
          <a:lstStyle>
            <a:lvl1pPr>
              <a:defRPr/>
            </a:lvl1pPr>
          </a:lstStyle>
          <a:p>
            <a:fld id="{6A29838A-4B0D-4032-B97E-554E00B670D5}" type="slidenum">
              <a:rPr lang="en-IN" altLang="en-US"/>
              <a:pPr/>
              <a:t>‹#›</a:t>
            </a:fld>
            <a:endParaRPr lang="en-IN" altLang="en-US" dirty="0"/>
          </a:p>
        </p:txBody>
      </p:sp>
    </p:spTree>
    <p:extLst>
      <p:ext uri="{BB962C8B-B14F-4D97-AF65-F5344CB8AC3E}">
        <p14:creationId xmlns:p14="http://schemas.microsoft.com/office/powerpoint/2010/main" val="8340336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088EC09-FA24-3317-BCB4-209C265BE4B6}"/>
              </a:ext>
            </a:extLst>
          </p:cNvPr>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IN" altLang="en-US"/>
          </a:p>
        </p:txBody>
      </p:sp>
      <p:sp>
        <p:nvSpPr>
          <p:cNvPr id="1027" name="Text Placeholder 2">
            <a:extLst>
              <a:ext uri="{FF2B5EF4-FFF2-40B4-BE49-F238E27FC236}">
                <a16:creationId xmlns:a16="http://schemas.microsoft.com/office/drawing/2014/main" id="{592D468E-B0F8-3562-5F32-8A9390FB43EB}"/>
              </a:ext>
            </a:extLst>
          </p:cNvPr>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IN" altLang="en-US"/>
          </a:p>
        </p:txBody>
      </p:sp>
      <p:sp>
        <p:nvSpPr>
          <p:cNvPr id="4" name="Date Placeholder 3">
            <a:extLst>
              <a:ext uri="{FF2B5EF4-FFF2-40B4-BE49-F238E27FC236}">
                <a16:creationId xmlns:a16="http://schemas.microsoft.com/office/drawing/2014/main" id="{4F7A799F-6259-12EC-79EA-EFD23DC6C8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35D38020-FAC4-48FA-86C2-3E176B425A50}" type="datetime1">
              <a:rPr lang="en-IN"/>
              <a:pPr>
                <a:defRPr/>
              </a:pPr>
              <a:t>18-09-2025</a:t>
            </a:fld>
            <a:endParaRPr lang="en-IN" dirty="0"/>
          </a:p>
        </p:txBody>
      </p:sp>
      <p:sp>
        <p:nvSpPr>
          <p:cNvPr id="5" name="Footer Placeholder 4">
            <a:extLst>
              <a:ext uri="{FF2B5EF4-FFF2-40B4-BE49-F238E27FC236}">
                <a16:creationId xmlns:a16="http://schemas.microsoft.com/office/drawing/2014/main" id="{6C2C2153-5E6F-D968-95E1-8780053292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r>
              <a:rPr lang="en-IN" dirty="0"/>
              <a:t>Project Presentation 2023</a:t>
            </a:r>
          </a:p>
        </p:txBody>
      </p:sp>
      <p:sp>
        <p:nvSpPr>
          <p:cNvPr id="6" name="Slide Number Placeholder 5">
            <a:extLst>
              <a:ext uri="{FF2B5EF4-FFF2-40B4-BE49-F238E27FC236}">
                <a16:creationId xmlns:a16="http://schemas.microsoft.com/office/drawing/2014/main" id="{81F03278-2585-6F06-BD6C-189A5F695BF9}"/>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fld id="{1FE561BA-E78C-423F-965C-3EB5FECA24A0}" type="slidenum">
              <a:rPr lang="en-IN" altLang="en-US"/>
              <a:pPr/>
              <a:t>‹#›</a:t>
            </a:fld>
            <a:endParaRPr lang="en-IN" altLang="en-US" dirty="0"/>
          </a:p>
        </p:txBody>
      </p:sp>
      <p:pic>
        <p:nvPicPr>
          <p:cNvPr id="1031" name="Picture 7">
            <a:extLst>
              <a:ext uri="{FF2B5EF4-FFF2-40B4-BE49-F238E27FC236}">
                <a16:creationId xmlns:a16="http://schemas.microsoft.com/office/drawing/2014/main" id="{38E24292-75DE-BE0A-A030-AB9FBE95D25A}"/>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9248775" y="0"/>
            <a:ext cx="29432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44"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45" r:id="rId10"/>
    <p:sldLayoutId id="2147483746" r:id="rId11"/>
  </p:sldLayoutIdLst>
  <p:hf hdr="0"/>
  <p:txStyles>
    <p:titleStyle>
      <a:lvl1pPr algn="l" rtl="0" eaLnBrk="0" fontAlgn="base" hangingPunct="0">
        <a:lnSpc>
          <a:spcPct val="90000"/>
        </a:lnSpc>
        <a:spcBef>
          <a:spcPct val="0"/>
        </a:spcBef>
        <a:spcAft>
          <a:spcPct val="0"/>
        </a:spcAft>
        <a:defRPr sz="4400" b="1"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b="1">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b="1">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b="1">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b="1">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b="1">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b="1">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b="1">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b="1">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36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32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8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ultralytics/ultralytics/blob/main/docs/en/models/yolov10.md" TargetMode="External"/><Relationship Id="rId2" Type="http://schemas.openxmlformats.org/officeDocument/2006/relationships/hyperlink" Target="https://www.tensorflow.org/lite/models/modify/model_maker/object_detection" TargetMode="External"/><Relationship Id="rId1" Type="http://schemas.openxmlformats.org/officeDocument/2006/relationships/slideLayout" Target="../slideLayouts/slideLayout2.xml"/><Relationship Id="rId5" Type="http://schemas.openxmlformats.org/officeDocument/2006/relationships/hyperlink" Target="https://robots.net/tech/how-to-program-drone-flight-path/" TargetMode="External"/><Relationship Id="rId4" Type="http://schemas.openxmlformats.org/officeDocument/2006/relationships/hyperlink" Target="https://github.com/evidentlyai/evidently/"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0E4E0"/>
        </a:solidFill>
        <a:effectLst/>
      </p:bgPr>
    </p:bg>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7A3CED16-2E46-EB9F-2847-A369D954DE1D}"/>
              </a:ext>
            </a:extLst>
          </p:cNvPr>
          <p:cNvSpPr>
            <a:spLocks noGrp="1"/>
          </p:cNvSpPr>
          <p:nvPr>
            <p:ph type="ctrTitle"/>
          </p:nvPr>
        </p:nvSpPr>
        <p:spPr>
          <a:xfrm>
            <a:off x="1766307" y="292527"/>
            <a:ext cx="8659384" cy="1341120"/>
          </a:xfrm>
        </p:spPr>
        <p:txBody>
          <a:bodyPr/>
          <a:lstStyle/>
          <a:p>
            <a:pPr eaLnBrk="1" hangingPunct="1">
              <a:lnSpc>
                <a:spcPct val="120000"/>
              </a:lnSpc>
              <a:spcAft>
                <a:spcPts val="0"/>
              </a:spcAft>
            </a:pPr>
            <a:r>
              <a:rPr lang="en-US" altLang="en-US" sz="5400" dirty="0">
                <a:latin typeface="Bell MT" panose="02020503060305020303" pitchFamily="18" charset="0"/>
              </a:rPr>
              <a:t>G.A.I.A.</a:t>
            </a:r>
            <a:br>
              <a:rPr lang="en-US" altLang="en-US" sz="1200" dirty="0">
                <a:latin typeface="Bell MT" panose="02020503060305020303" pitchFamily="18" charset="0"/>
              </a:rPr>
            </a:br>
            <a:r>
              <a:rPr lang="en-US" altLang="en-US" sz="3200" b="0" dirty="0">
                <a:latin typeface="Bell MT" panose="02020503060305020303" pitchFamily="18" charset="0"/>
              </a:rPr>
              <a:t>Ground Assessment &amp; Identification Assistant</a:t>
            </a:r>
            <a:endParaRPr lang="en-IN" altLang="en-US" sz="3200" b="0" dirty="0">
              <a:latin typeface="Bell MT" panose="02020503060305020303" pitchFamily="18" charset="0"/>
            </a:endParaRPr>
          </a:p>
        </p:txBody>
      </p:sp>
      <p:sp>
        <p:nvSpPr>
          <p:cNvPr id="5" name="Oval 4">
            <a:extLst>
              <a:ext uri="{FF2B5EF4-FFF2-40B4-BE49-F238E27FC236}">
                <a16:creationId xmlns:a16="http://schemas.microsoft.com/office/drawing/2014/main" id="{D65CC573-A689-F366-9D20-EA7168EBC5AB}"/>
              </a:ext>
            </a:extLst>
          </p:cNvPr>
          <p:cNvSpPr/>
          <p:nvPr/>
        </p:nvSpPr>
        <p:spPr>
          <a:xfrm>
            <a:off x="1156525" y="1926174"/>
            <a:ext cx="4651931" cy="4639298"/>
          </a:xfrm>
          <a:prstGeom prst="ellipse">
            <a:avLst/>
          </a:prstGeom>
          <a:blipFill>
            <a:blip r:embed="rId2"/>
            <a:stretch>
              <a:fillRect l="-9023" t="-9023" r="-9023" b="-9023"/>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6" name="Group 15">
            <a:extLst>
              <a:ext uri="{FF2B5EF4-FFF2-40B4-BE49-F238E27FC236}">
                <a16:creationId xmlns:a16="http://schemas.microsoft.com/office/drawing/2014/main" id="{BE0893A4-881A-C457-D02E-F7950D6CC95B}"/>
              </a:ext>
            </a:extLst>
          </p:cNvPr>
          <p:cNvGrpSpPr/>
          <p:nvPr/>
        </p:nvGrpSpPr>
        <p:grpSpPr>
          <a:xfrm>
            <a:off x="6964981" y="2135412"/>
            <a:ext cx="4070494" cy="4220823"/>
            <a:chOff x="6964981" y="2121128"/>
            <a:chExt cx="4070494" cy="4220823"/>
          </a:xfrm>
        </p:grpSpPr>
        <p:sp>
          <p:nvSpPr>
            <p:cNvPr id="6" name="Subtitle 2">
              <a:extLst>
                <a:ext uri="{FF2B5EF4-FFF2-40B4-BE49-F238E27FC236}">
                  <a16:creationId xmlns:a16="http://schemas.microsoft.com/office/drawing/2014/main" id="{0A8BB780-6401-620A-00DE-8137CB6992CD}"/>
                </a:ext>
              </a:extLst>
            </p:cNvPr>
            <p:cNvSpPr txBox="1">
              <a:spLocks/>
            </p:cNvSpPr>
            <p:nvPr/>
          </p:nvSpPr>
          <p:spPr>
            <a:xfrm>
              <a:off x="6964981" y="4410468"/>
              <a:ext cx="4070494" cy="1931483"/>
            </a:xfrm>
            <a:prstGeom prst="rect">
              <a:avLst/>
            </a:prstGeom>
          </p:spPr>
          <p:txBody>
            <a:bodyPr>
              <a:normAutofit fontScale="2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fontAlgn="auto">
                <a:lnSpc>
                  <a:spcPct val="110000"/>
                </a:lnSpc>
                <a:spcAft>
                  <a:spcPts val="0"/>
                </a:spcAft>
                <a:defRPr/>
              </a:pPr>
              <a:r>
                <a:rPr lang="en-US" sz="9600" b="1" u="sng" dirty="0"/>
                <a:t>Guided By:</a:t>
              </a:r>
            </a:p>
            <a:p>
              <a:pPr fontAlgn="auto">
                <a:spcAft>
                  <a:spcPts val="0"/>
                </a:spcAft>
                <a:defRPr/>
              </a:pPr>
              <a:r>
                <a:rPr lang="en-US" sz="9600" spc="150" dirty="0">
                  <a:latin typeface="Boston Angel Thin" pitchFamily="2" charset="0"/>
                </a:rPr>
                <a:t>Ankita Gandhi</a:t>
              </a:r>
            </a:p>
            <a:p>
              <a:pPr fontAlgn="auto">
                <a:spcAft>
                  <a:spcPts val="0"/>
                </a:spcAft>
                <a:defRPr/>
              </a:pPr>
              <a:r>
                <a:rPr lang="en-US" sz="9600" spc="150" dirty="0">
                  <a:latin typeface="Boston Angel Thin" pitchFamily="2" charset="0"/>
                </a:rPr>
                <a:t>Asst.  Prof.</a:t>
              </a:r>
            </a:p>
            <a:p>
              <a:pPr fontAlgn="auto">
                <a:spcAft>
                  <a:spcPts val="0"/>
                </a:spcAft>
                <a:defRPr/>
              </a:pPr>
              <a:r>
                <a:rPr lang="en-US" sz="9600" spc="150" dirty="0">
                  <a:latin typeface="Boston Angel Thin" pitchFamily="2" charset="0"/>
                </a:rPr>
                <a:t>CSE Department</a:t>
              </a:r>
            </a:p>
            <a:p>
              <a:pPr fontAlgn="auto">
                <a:spcAft>
                  <a:spcPts val="0"/>
                </a:spcAft>
                <a:defRPr/>
              </a:pPr>
              <a:r>
                <a:rPr lang="en-US" sz="9600" spc="150" dirty="0">
                  <a:latin typeface="Boston Angel Thin" pitchFamily="2" charset="0"/>
                </a:rPr>
                <a:t>PIET, Parul University</a:t>
              </a:r>
              <a:endParaRPr lang="en-IN" dirty="0"/>
            </a:p>
            <a:p>
              <a:pPr fontAlgn="auto">
                <a:spcAft>
                  <a:spcPts val="0"/>
                </a:spcAft>
                <a:defRPr/>
              </a:pPr>
              <a:endParaRPr lang="en-IN" dirty="0"/>
            </a:p>
          </p:txBody>
        </p:sp>
        <p:sp>
          <p:nvSpPr>
            <p:cNvPr id="8" name="TextBox 7">
              <a:extLst>
                <a:ext uri="{FF2B5EF4-FFF2-40B4-BE49-F238E27FC236}">
                  <a16:creationId xmlns:a16="http://schemas.microsoft.com/office/drawing/2014/main" id="{531F8B76-8C63-56E7-3F60-16660771846B}"/>
                </a:ext>
              </a:extLst>
            </p:cNvPr>
            <p:cNvSpPr txBox="1"/>
            <p:nvPr/>
          </p:nvSpPr>
          <p:spPr>
            <a:xfrm>
              <a:off x="6964981" y="2121128"/>
              <a:ext cx="4070494" cy="1646493"/>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sng" strike="noStrike" kern="1200" cap="none" spc="0" normalizeH="0" baseline="0" noProof="0" dirty="0">
                  <a:ln>
                    <a:noFill/>
                  </a:ln>
                  <a:solidFill>
                    <a:prstClr val="black"/>
                  </a:solidFill>
                  <a:effectLst/>
                  <a:uLnTx/>
                  <a:uFillTx/>
                  <a:latin typeface="Calibri"/>
                  <a:ea typeface="+mn-ea"/>
                  <a:cs typeface="+mn-cs"/>
                </a:rPr>
                <a:t>Presented By: </a:t>
              </a:r>
            </a:p>
            <a:p>
              <a:pPr marL="0" marR="0" lvl="0" indent="0" algn="ctr" defTabSz="914400" rtl="0" eaLnBrk="0" fontAlgn="base" latinLnBrk="0" hangingPunct="0">
                <a:lnSpc>
                  <a:spcPct val="90000"/>
                </a:lnSpc>
                <a:spcBef>
                  <a:spcPts val="1000"/>
                </a:spcBef>
                <a:spcAft>
                  <a:spcPct val="0"/>
                </a:spcAft>
                <a:buClrTx/>
                <a:buSzTx/>
                <a:buFont typeface="Arial" charset="0"/>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Anshul Gada (210303105579)</a:t>
              </a:r>
            </a:p>
            <a:p>
              <a:pPr marL="0" marR="0" lvl="0" indent="0" algn="ctr" defTabSz="914400" rtl="0" eaLnBrk="0" fontAlgn="base" latinLnBrk="0" hangingPunct="0">
                <a:lnSpc>
                  <a:spcPct val="90000"/>
                </a:lnSpc>
                <a:spcBef>
                  <a:spcPts val="1000"/>
                </a:spcBef>
                <a:spcAft>
                  <a:spcPct val="0"/>
                </a:spcAft>
                <a:buClrTx/>
                <a:buSzTx/>
                <a:buFont typeface="Arial" charset="0"/>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Aman Jaiswal (210303105259)</a:t>
              </a:r>
            </a:p>
            <a:p>
              <a:pPr marL="0" marR="0" lvl="0" indent="0" algn="ctr" defTabSz="914400" rtl="0" eaLnBrk="0" fontAlgn="base" latinLnBrk="0" hangingPunct="0">
                <a:lnSpc>
                  <a:spcPct val="90000"/>
                </a:lnSpc>
                <a:spcBef>
                  <a:spcPts val="1000"/>
                </a:spcBef>
                <a:spcAft>
                  <a:spcPct val="0"/>
                </a:spcAft>
                <a:buClrTx/>
                <a:buSzTx/>
                <a:buFont typeface="Arial" charset="0"/>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Juiee Yadav (2103031030004)</a:t>
              </a:r>
              <a:endParaRPr kumimoji="0" lang="en-IN" sz="2400" b="0"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12" name="Rectangle 11">
            <a:extLst>
              <a:ext uri="{FF2B5EF4-FFF2-40B4-BE49-F238E27FC236}">
                <a16:creationId xmlns:a16="http://schemas.microsoft.com/office/drawing/2014/main" id="{C85D5227-65FC-1732-229C-5D1B65F1C322}"/>
              </a:ext>
            </a:extLst>
          </p:cNvPr>
          <p:cNvSpPr/>
          <p:nvPr/>
        </p:nvSpPr>
        <p:spPr>
          <a:xfrm>
            <a:off x="9194800" y="0"/>
            <a:ext cx="2997200" cy="1010920"/>
          </a:xfrm>
          <a:prstGeom prst="rect">
            <a:avLst/>
          </a:prstGeom>
          <a:solidFill>
            <a:srgbClr val="D0E4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0DD73C51-9592-1EE8-8784-1582389D3AD2}"/>
              </a:ext>
            </a:extLst>
          </p:cNvPr>
          <p:cNvGraphicFramePr>
            <a:graphicFrameLocks noGrp="1"/>
          </p:cNvGraphicFramePr>
          <p:nvPr>
            <p:extLst>
              <p:ext uri="{D42A27DB-BD31-4B8C-83A1-F6EECF244321}">
                <p14:modId xmlns:p14="http://schemas.microsoft.com/office/powerpoint/2010/main" val="3905014879"/>
              </p:ext>
            </p:extLst>
          </p:nvPr>
        </p:nvGraphicFramePr>
        <p:xfrm>
          <a:off x="765386" y="1230264"/>
          <a:ext cx="10661228" cy="4690830"/>
        </p:xfrm>
        <a:graphic>
          <a:graphicData uri="http://schemas.openxmlformats.org/drawingml/2006/table">
            <a:tbl>
              <a:tblPr firstRow="1" bandRow="1">
                <a:solidFill>
                  <a:srgbClr val="6600FF"/>
                </a:solidFill>
                <a:tableStyleId>{5C22544A-7EE6-4342-B048-85BDC9FD1C3A}</a:tableStyleId>
              </a:tblPr>
              <a:tblGrid>
                <a:gridCol w="961999">
                  <a:extLst>
                    <a:ext uri="{9D8B030D-6E8A-4147-A177-3AD203B41FA5}">
                      <a16:colId xmlns:a16="http://schemas.microsoft.com/office/drawing/2014/main" val="20000"/>
                    </a:ext>
                  </a:extLst>
                </a:gridCol>
                <a:gridCol w="1917180">
                  <a:extLst>
                    <a:ext uri="{9D8B030D-6E8A-4147-A177-3AD203B41FA5}">
                      <a16:colId xmlns:a16="http://schemas.microsoft.com/office/drawing/2014/main" val="20001"/>
                    </a:ext>
                  </a:extLst>
                </a:gridCol>
                <a:gridCol w="1871168">
                  <a:extLst>
                    <a:ext uri="{9D8B030D-6E8A-4147-A177-3AD203B41FA5}">
                      <a16:colId xmlns:a16="http://schemas.microsoft.com/office/drawing/2014/main" val="20002"/>
                    </a:ext>
                  </a:extLst>
                </a:gridCol>
                <a:gridCol w="1071917">
                  <a:extLst>
                    <a:ext uri="{9D8B030D-6E8A-4147-A177-3AD203B41FA5}">
                      <a16:colId xmlns:a16="http://schemas.microsoft.com/office/drawing/2014/main" val="20003"/>
                    </a:ext>
                  </a:extLst>
                </a:gridCol>
                <a:gridCol w="4838964">
                  <a:extLst>
                    <a:ext uri="{9D8B030D-6E8A-4147-A177-3AD203B41FA5}">
                      <a16:colId xmlns:a16="http://schemas.microsoft.com/office/drawing/2014/main" val="20004"/>
                    </a:ext>
                  </a:extLst>
                </a:gridCol>
              </a:tblGrid>
              <a:tr h="295829">
                <a:tc>
                  <a:txBody>
                    <a:bodyPr/>
                    <a:lstStyle/>
                    <a:p>
                      <a:pPr algn="ctr">
                        <a:lnSpc>
                          <a:spcPct val="107000"/>
                        </a:lnSpc>
                        <a:spcAft>
                          <a:spcPts val="800"/>
                        </a:spcAft>
                      </a:pPr>
                      <a:r>
                        <a:rPr lang="en-US" sz="1600" b="1" dirty="0">
                          <a:solidFill>
                            <a:srgbClr val="FFFFFF"/>
                          </a:solidFill>
                          <a:effectLst/>
                          <a:latin typeface="+mn-lt"/>
                        </a:rPr>
                        <a:t>Sr. No</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b="1" dirty="0">
                          <a:solidFill>
                            <a:srgbClr val="FFFFFF"/>
                          </a:solidFill>
                          <a:effectLst/>
                          <a:latin typeface="+mn-lt"/>
                        </a:rPr>
                        <a:t>Paper Title</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b="1" dirty="0">
                          <a:solidFill>
                            <a:srgbClr val="FFFFFF"/>
                          </a:solidFill>
                          <a:effectLst/>
                          <a:latin typeface="+mn-lt"/>
                        </a:rPr>
                        <a:t>Publisher</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b="1" dirty="0">
                          <a:solidFill>
                            <a:srgbClr val="FFFFFF"/>
                          </a:solidFill>
                          <a:effectLst/>
                          <a:latin typeface="+mn-lt"/>
                        </a:rPr>
                        <a:t>Year</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b="1" dirty="0">
                          <a:solidFill>
                            <a:srgbClr val="FFFFFF"/>
                          </a:solidFill>
                          <a:effectLst/>
                          <a:latin typeface="+mn-lt"/>
                        </a:rPr>
                        <a:t>Take - away points</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1152180">
                <a:tc>
                  <a:txBody>
                    <a:bodyPr/>
                    <a:lstStyle/>
                    <a:p>
                      <a:pPr algn="ctr">
                        <a:lnSpc>
                          <a:spcPct val="107000"/>
                        </a:lnSpc>
                        <a:spcAft>
                          <a:spcPts val="800"/>
                        </a:spcAft>
                      </a:pPr>
                      <a:r>
                        <a:rPr lang="en-US" sz="1600" b="1" dirty="0">
                          <a:solidFill>
                            <a:schemeClr val="tx1"/>
                          </a:solidFill>
                          <a:effectLst/>
                          <a:latin typeface="+mn-lt"/>
                        </a:rPr>
                        <a:t>13</a:t>
                      </a:r>
                      <a:endParaRPr lang="en-US" sz="1600" b="1"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accent1">
                          <a:lumMod val="60000"/>
                          <a:lumOff val="40000"/>
                        </a:schemeClr>
                      </a:solidFill>
                      <a:prstDash val="solid"/>
                      <a:round/>
                      <a:headEnd type="none" w="med" len="med"/>
                      <a:tailEnd type="none" w="med" len="med"/>
                    </a:lnR>
                    <a:lnB w="12700" cap="flat" cmpd="sng" algn="ctr">
                      <a:solidFill>
                        <a:schemeClr val="accent1">
                          <a:lumMod val="60000"/>
                          <a:lumOff val="40000"/>
                        </a:schemeClr>
                      </a:solidFill>
                      <a:prstDash val="solid"/>
                      <a:round/>
                      <a:headEnd type="none" w="med" len="med"/>
                      <a:tailEnd type="none" w="med" len="med"/>
                    </a:lnB>
                  </a:tcPr>
                </a:tc>
                <a:tc>
                  <a:txBody>
                    <a:bodyPr/>
                    <a:lstStyle/>
                    <a:p>
                      <a:pPr algn="ctr">
                        <a:lnSpc>
                          <a:spcPct val="115000"/>
                        </a:lnSpc>
                        <a:spcAft>
                          <a:spcPts val="0"/>
                        </a:spcAft>
                      </a:pPr>
                      <a:r>
                        <a:rPr lang="en-US" sz="1600" b="1" dirty="0">
                          <a:latin typeface="+mn-lt"/>
                        </a:rPr>
                        <a:t>Review of Automated Pothole Detection Methods</a:t>
                      </a:r>
                      <a:endParaRPr lang="en-US" sz="1600" b="1"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B w="12700" cap="flat" cmpd="sng" algn="ctr">
                      <a:solidFill>
                        <a:schemeClr val="accent1">
                          <a:lumMod val="60000"/>
                          <a:lumOff val="40000"/>
                        </a:schemeClr>
                      </a:solidFill>
                      <a:prstDash val="solid"/>
                      <a:round/>
                      <a:headEnd type="none" w="med" len="med"/>
                      <a:tailEnd type="none" w="med" len="med"/>
                    </a:lnB>
                  </a:tcPr>
                </a:tc>
                <a:tc>
                  <a:txBody>
                    <a:bodyPr/>
                    <a:lstStyle/>
                    <a:p>
                      <a:pPr algn="ctr">
                        <a:lnSpc>
                          <a:spcPct val="107000"/>
                        </a:lnSpc>
                        <a:spcAft>
                          <a:spcPts val="0"/>
                        </a:spcAft>
                      </a:pPr>
                      <a:r>
                        <a:rPr lang="en-US" sz="1600" dirty="0">
                          <a:latin typeface="+mn-lt"/>
                        </a:rPr>
                        <a:t>Defense Agency for Technology and Quality Korea</a:t>
                      </a:r>
                      <a:endParaRPr lang="en-US" sz="1600" b="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B w="12700" cap="flat" cmpd="sng" algn="ctr">
                      <a:solidFill>
                        <a:schemeClr val="accent1">
                          <a:lumMod val="60000"/>
                          <a:lumOff val="40000"/>
                        </a:schemeClr>
                      </a:solidFill>
                      <a:prstDash val="solid"/>
                      <a:round/>
                      <a:headEnd type="none" w="med" len="med"/>
                      <a:tailEnd type="none" w="med" len="med"/>
                    </a:lnB>
                  </a:tcPr>
                </a:tc>
                <a:tc>
                  <a:txBody>
                    <a:bodyPr/>
                    <a:lstStyle/>
                    <a:p>
                      <a:pPr algn="ctr">
                        <a:lnSpc>
                          <a:spcPct val="107000"/>
                        </a:lnSpc>
                        <a:spcAft>
                          <a:spcPts val="800"/>
                        </a:spcAft>
                      </a:pPr>
                      <a:r>
                        <a:rPr lang="en-IN" sz="1600" b="1" dirty="0">
                          <a:latin typeface="+mn-lt"/>
                        </a:rPr>
                        <a:t>2022</a:t>
                      </a:r>
                      <a:endParaRPr lang="en-US" sz="1600" b="1"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B w="12700" cap="flat" cmpd="sng" algn="ctr">
                      <a:solidFill>
                        <a:schemeClr val="accent1">
                          <a:lumMod val="60000"/>
                          <a:lumOff val="40000"/>
                        </a:schemeClr>
                      </a:solidFill>
                      <a:prstDash val="solid"/>
                      <a:round/>
                      <a:headEnd type="none" w="med" len="med"/>
                      <a:tailEnd type="none" w="med" len="med"/>
                    </a:lnB>
                  </a:tcPr>
                </a:tc>
                <a:tc>
                  <a:txBody>
                    <a:bodyPr/>
                    <a:lstStyle/>
                    <a:p>
                      <a:pPr marL="342900" lvl="0" indent="-342900" algn="l">
                        <a:lnSpc>
                          <a:spcPct val="107000"/>
                        </a:lnSpc>
                        <a:spcAft>
                          <a:spcPts val="600"/>
                        </a:spcAft>
                        <a:buFont typeface="Symbol" panose="05050102010706020507" pitchFamily="18" charset="2"/>
                        <a:buChar char=""/>
                      </a:pPr>
                      <a:r>
                        <a:rPr lang="en-US" sz="1600" dirty="0">
                          <a:latin typeface="+mn-lt"/>
                        </a:rPr>
                        <a:t>Vision-based, vibration-based, and 3D reconstruction methods overview.</a:t>
                      </a:r>
                      <a:endParaRPr lang="en-US" sz="1600" b="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B w="12700"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10001"/>
                  </a:ext>
                </a:extLst>
              </a:tr>
              <a:tr h="1223818">
                <a:tc>
                  <a:txBody>
                    <a:bodyPr/>
                    <a:lstStyle/>
                    <a:p>
                      <a:pPr algn="ctr">
                        <a:lnSpc>
                          <a:spcPct val="107000"/>
                        </a:lnSpc>
                        <a:spcAft>
                          <a:spcPts val="800"/>
                        </a:spcAft>
                      </a:pPr>
                      <a:r>
                        <a:rPr lang="en-US" sz="1600" b="1" dirty="0">
                          <a:solidFill>
                            <a:schemeClr val="tx1"/>
                          </a:solidFill>
                          <a:effectLst/>
                          <a:latin typeface="+mn-lt"/>
                          <a:ea typeface="Calibri" panose="020F0502020204030204" pitchFamily="34" charset="0"/>
                          <a:cs typeface="Times New Roman" panose="02020603050405020304" pitchFamily="18" charset="0"/>
                        </a:rPr>
                        <a:t>14</a:t>
                      </a:r>
                    </a:p>
                  </a:txBody>
                  <a:tcPr marL="68580" marR="68580" marT="0" marB="0" anchor="ctr">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tcPr>
                </a:tc>
                <a:tc>
                  <a:txBody>
                    <a:bodyPr/>
                    <a:lstStyle/>
                    <a:p>
                      <a:pPr algn="ctr"/>
                      <a:r>
                        <a:rPr lang="en-US" sz="1600" b="1" dirty="0">
                          <a:latin typeface="+mn-lt"/>
                        </a:rPr>
                        <a:t>Smart Pothole Detection Using Deep Learning with Dilated Convolution</a:t>
                      </a:r>
                      <a:endParaRPr lang="en-IN" sz="1600" b="1" dirty="0">
                        <a:latin typeface="+mn-lt"/>
                      </a:endParaRPr>
                    </a:p>
                  </a:txBody>
                  <a:tcPr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tcPr>
                </a:tc>
                <a:tc>
                  <a:txBody>
                    <a:bodyPr/>
                    <a:lstStyle/>
                    <a:p>
                      <a:pPr algn="ctr"/>
                      <a:r>
                        <a:rPr lang="en-IN" sz="1600" dirty="0">
                          <a:latin typeface="+mn-lt"/>
                        </a:rPr>
                        <a:t>Southern Illinois University USA</a:t>
                      </a:r>
                    </a:p>
                  </a:txBody>
                  <a:tcPr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tcPr>
                </a:tc>
                <a:tc>
                  <a:txBody>
                    <a:bodyPr/>
                    <a:lstStyle/>
                    <a:p>
                      <a:pPr algn="ctr">
                        <a:lnSpc>
                          <a:spcPct val="107000"/>
                        </a:lnSpc>
                        <a:spcAft>
                          <a:spcPts val="800"/>
                        </a:spcAft>
                      </a:pPr>
                      <a:r>
                        <a:rPr lang="en-IN" sz="1600" b="1" dirty="0">
                          <a:latin typeface="+mn-lt"/>
                        </a:rPr>
                        <a:t>2021</a:t>
                      </a:r>
                      <a:endParaRPr lang="en-US" sz="1600" b="1"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tcPr>
                </a:tc>
                <a:tc>
                  <a:txBody>
                    <a:bodyPr/>
                    <a:lstStyle/>
                    <a:p>
                      <a:pPr marL="342900" lvl="0" indent="-342900" algn="l">
                        <a:lnSpc>
                          <a:spcPct val="107000"/>
                        </a:lnSpc>
                        <a:spcAft>
                          <a:spcPts val="600"/>
                        </a:spcAft>
                        <a:buFont typeface="Symbol" panose="05050102010706020507" pitchFamily="18" charset="2"/>
                        <a:buChar char=""/>
                      </a:pPr>
                      <a:r>
                        <a:rPr lang="en-US" sz="1600" dirty="0">
                          <a:latin typeface="+mn-lt"/>
                        </a:rPr>
                        <a:t>Modified VGG16 for high accuracy and mAP. Compared with Faster R-CNN and YOLOv5.</a:t>
                      </a:r>
                      <a:endParaRPr lang="en-US" sz="1600" b="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10002"/>
                  </a:ext>
                </a:extLst>
              </a:tr>
              <a:tr h="1183460">
                <a:tc>
                  <a:txBody>
                    <a:bodyPr/>
                    <a:lstStyle/>
                    <a:p>
                      <a:pPr algn="ctr">
                        <a:lnSpc>
                          <a:spcPct val="107000"/>
                        </a:lnSpc>
                        <a:spcAft>
                          <a:spcPts val="800"/>
                        </a:spcAft>
                      </a:pPr>
                      <a:r>
                        <a:rPr lang="en-US" sz="1600" b="1" dirty="0">
                          <a:solidFill>
                            <a:schemeClr val="tx1"/>
                          </a:solidFill>
                          <a:effectLst/>
                          <a:latin typeface="+mn-lt"/>
                          <a:ea typeface="Calibri" panose="020F0502020204030204" pitchFamily="34" charset="0"/>
                          <a:cs typeface="Times New Roman" panose="02020603050405020304" pitchFamily="18" charset="0"/>
                        </a:rPr>
                        <a:t>15</a:t>
                      </a:r>
                    </a:p>
                  </a:txBody>
                  <a:tcPr marL="68580" marR="68580" marT="0" marB="0" anchor="ctr">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tcPr>
                </a:tc>
                <a:tc>
                  <a:txBody>
                    <a:bodyPr/>
                    <a:lstStyle/>
                    <a:p>
                      <a:pPr algn="ctr">
                        <a:lnSpc>
                          <a:spcPct val="115000"/>
                        </a:lnSpc>
                        <a:spcAft>
                          <a:spcPts val="0"/>
                        </a:spcAft>
                      </a:pPr>
                      <a:r>
                        <a:rPr lang="en-US" sz="1600" b="1" dirty="0">
                          <a:latin typeface="+mn-lt"/>
                        </a:rPr>
                        <a:t>Multi-lane Pothole Detection from Crowdsourced Vehicle Sensor Data</a:t>
                      </a:r>
                      <a:endParaRPr lang="en-US" sz="1600" b="1"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tcPr>
                </a:tc>
                <a:tc>
                  <a:txBody>
                    <a:bodyPr/>
                    <a:lstStyle/>
                    <a:p>
                      <a:pPr algn="ctr">
                        <a:lnSpc>
                          <a:spcPct val="107000"/>
                        </a:lnSpc>
                        <a:spcAft>
                          <a:spcPts val="0"/>
                        </a:spcAft>
                      </a:pPr>
                      <a:r>
                        <a:rPr lang="en-IN" sz="1600" dirty="0">
                          <a:latin typeface="+mn-lt"/>
                        </a:rPr>
                        <a:t>Carnegie Mellon University USA</a:t>
                      </a:r>
                      <a:endParaRPr lang="en-US" sz="1600" b="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tcPr>
                </a:tc>
                <a:tc>
                  <a:txBody>
                    <a:bodyPr/>
                    <a:lstStyle/>
                    <a:p>
                      <a:pPr algn="ctr">
                        <a:lnSpc>
                          <a:spcPct val="107000"/>
                        </a:lnSpc>
                        <a:spcAft>
                          <a:spcPts val="800"/>
                        </a:spcAft>
                      </a:pPr>
                      <a:r>
                        <a:rPr lang="en-IN" sz="1600" b="1" dirty="0">
                          <a:latin typeface="+mn-lt"/>
                        </a:rPr>
                        <a:t>2017</a:t>
                      </a:r>
                      <a:endParaRPr lang="en-US" sz="1600" b="1"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tcPr>
                </a:tc>
                <a:tc>
                  <a:txBody>
                    <a:bodyPr/>
                    <a:lstStyle/>
                    <a:p>
                      <a:pPr marL="342900" lvl="0" indent="-342900" algn="l">
                        <a:lnSpc>
                          <a:spcPct val="107000"/>
                        </a:lnSpc>
                        <a:spcAft>
                          <a:spcPts val="600"/>
                        </a:spcAft>
                        <a:buFont typeface="Symbol" panose="05050102010706020507" pitchFamily="18" charset="2"/>
                        <a:buChar char=""/>
                      </a:pPr>
                      <a:r>
                        <a:rPr lang="en-US" sz="1600" dirty="0">
                          <a:latin typeface="+mn-lt"/>
                        </a:rPr>
                        <a:t>Crowdsourced noisy accelerometer data for pothole detection. Road angle data isolated pothole-related accelerations.</a:t>
                      </a:r>
                      <a:endParaRPr lang="en-US" sz="1600" b="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10003"/>
                  </a:ext>
                </a:extLst>
              </a:tr>
              <a:tr h="835543">
                <a:tc>
                  <a:txBody>
                    <a:bodyPr/>
                    <a:lstStyle/>
                    <a:p>
                      <a:pPr algn="ctr">
                        <a:lnSpc>
                          <a:spcPct val="107000"/>
                        </a:lnSpc>
                        <a:spcAft>
                          <a:spcPts val="800"/>
                        </a:spcAft>
                      </a:pPr>
                      <a:r>
                        <a:rPr lang="en-US" sz="1600" b="1" dirty="0">
                          <a:solidFill>
                            <a:schemeClr val="tx1"/>
                          </a:solidFill>
                          <a:effectLst/>
                          <a:latin typeface="+mn-lt"/>
                          <a:ea typeface="Calibri" panose="020F0502020204030204" pitchFamily="34" charset="0"/>
                          <a:cs typeface="Times New Roman" panose="02020603050405020304" pitchFamily="18" charset="0"/>
                        </a:rPr>
                        <a:t>16</a:t>
                      </a:r>
                    </a:p>
                  </a:txBody>
                  <a:tcPr marL="68580" marR="68580" marT="0" marB="0" anchor="ctr">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tcPr>
                </a:tc>
                <a:tc>
                  <a:txBody>
                    <a:bodyPr/>
                    <a:lstStyle/>
                    <a:p>
                      <a:pPr algn="ctr">
                        <a:lnSpc>
                          <a:spcPct val="107000"/>
                        </a:lnSpc>
                        <a:spcAft>
                          <a:spcPts val="0"/>
                        </a:spcAft>
                      </a:pPr>
                      <a:r>
                        <a:rPr lang="en-US" sz="1600" b="1" dirty="0">
                          <a:latin typeface="+mn-lt"/>
                        </a:rPr>
                        <a:t>Real-Time Pothole Detection Using YOLOv3</a:t>
                      </a:r>
                      <a:endParaRPr lang="en-US" sz="1600" b="1"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tcPr>
                </a:tc>
                <a:tc>
                  <a:txBody>
                    <a:bodyPr/>
                    <a:lstStyle/>
                    <a:p>
                      <a:pPr algn="ctr">
                        <a:lnSpc>
                          <a:spcPct val="107000"/>
                        </a:lnSpc>
                        <a:spcAft>
                          <a:spcPts val="800"/>
                        </a:spcAft>
                      </a:pPr>
                      <a:r>
                        <a:rPr lang="en-IN" sz="1600" dirty="0">
                          <a:latin typeface="+mn-lt"/>
                        </a:rPr>
                        <a:t>Universiti Teknologi Malaysia Johor</a:t>
                      </a:r>
                      <a:endParaRPr lang="en-US" sz="1600" b="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tcPr>
                </a:tc>
                <a:tc>
                  <a:txBody>
                    <a:bodyPr/>
                    <a:lstStyle/>
                    <a:p>
                      <a:pPr algn="ctr">
                        <a:lnSpc>
                          <a:spcPct val="107000"/>
                        </a:lnSpc>
                        <a:spcAft>
                          <a:spcPts val="800"/>
                        </a:spcAft>
                      </a:pPr>
                      <a:r>
                        <a:rPr lang="en-IN" sz="1600" b="1" dirty="0">
                          <a:latin typeface="+mn-lt"/>
                        </a:rPr>
                        <a:t>2020</a:t>
                      </a:r>
                      <a:endParaRPr lang="en-US" sz="1600" b="1"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tcPr>
                </a:tc>
                <a:tc>
                  <a:txBody>
                    <a:bodyPr/>
                    <a:lstStyle/>
                    <a:p>
                      <a:pPr marL="342900" lvl="0" indent="-342900" algn="l">
                        <a:lnSpc>
                          <a:spcPct val="107000"/>
                        </a:lnSpc>
                        <a:buFont typeface="Symbol" panose="05050102010706020507" pitchFamily="18" charset="2"/>
                        <a:buChar char=""/>
                      </a:pPr>
                      <a:r>
                        <a:rPr lang="en-IN" sz="1600" dirty="0">
                          <a:latin typeface="+mn-lt"/>
                        </a:rPr>
                        <a:t>YOLOv3-based system for public transport.</a:t>
                      </a:r>
                      <a:endParaRPr lang="en-US" sz="1600" b="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T w="12700" cap="flat" cmpd="sng" algn="ctr">
                      <a:solidFill>
                        <a:schemeClr val="accent1">
                          <a:lumMod val="60000"/>
                          <a:lumOff val="40000"/>
                        </a:schemeClr>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3B2BD8B4-35DC-8E7C-FC26-8DFA47125E3D}"/>
              </a:ext>
            </a:extLst>
          </p:cNvPr>
          <p:cNvSpPr/>
          <p:nvPr/>
        </p:nvSpPr>
        <p:spPr>
          <a:xfrm>
            <a:off x="9194800" y="0"/>
            <a:ext cx="2997200" cy="101092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611EE09B-63A6-56ED-BB45-150C520FC2AE}"/>
              </a:ext>
            </a:extLst>
          </p:cNvPr>
          <p:cNvGraphicFramePr>
            <a:graphicFrameLocks noGrp="1"/>
          </p:cNvGraphicFramePr>
          <p:nvPr>
            <p:extLst>
              <p:ext uri="{D42A27DB-BD31-4B8C-83A1-F6EECF244321}">
                <p14:modId xmlns:p14="http://schemas.microsoft.com/office/powerpoint/2010/main" val="390687"/>
              </p:ext>
            </p:extLst>
          </p:nvPr>
        </p:nvGraphicFramePr>
        <p:xfrm>
          <a:off x="638802" y="1273794"/>
          <a:ext cx="10914390" cy="5228980"/>
        </p:xfrm>
        <a:graphic>
          <a:graphicData uri="http://schemas.openxmlformats.org/drawingml/2006/table">
            <a:tbl>
              <a:tblPr/>
              <a:tblGrid>
                <a:gridCol w="2128466">
                  <a:extLst>
                    <a:ext uri="{9D8B030D-6E8A-4147-A177-3AD203B41FA5}">
                      <a16:colId xmlns:a16="http://schemas.microsoft.com/office/drawing/2014/main" val="1904726532"/>
                    </a:ext>
                  </a:extLst>
                </a:gridCol>
                <a:gridCol w="896196">
                  <a:extLst>
                    <a:ext uri="{9D8B030D-6E8A-4147-A177-3AD203B41FA5}">
                      <a16:colId xmlns:a16="http://schemas.microsoft.com/office/drawing/2014/main" val="401697247"/>
                    </a:ext>
                  </a:extLst>
                </a:gridCol>
                <a:gridCol w="928204">
                  <a:extLst>
                    <a:ext uri="{9D8B030D-6E8A-4147-A177-3AD203B41FA5}">
                      <a16:colId xmlns:a16="http://schemas.microsoft.com/office/drawing/2014/main" val="607079916"/>
                    </a:ext>
                  </a:extLst>
                </a:gridCol>
                <a:gridCol w="848186">
                  <a:extLst>
                    <a:ext uri="{9D8B030D-6E8A-4147-A177-3AD203B41FA5}">
                      <a16:colId xmlns:a16="http://schemas.microsoft.com/office/drawing/2014/main" val="39589761"/>
                    </a:ext>
                  </a:extLst>
                </a:gridCol>
                <a:gridCol w="768168">
                  <a:extLst>
                    <a:ext uri="{9D8B030D-6E8A-4147-A177-3AD203B41FA5}">
                      <a16:colId xmlns:a16="http://schemas.microsoft.com/office/drawing/2014/main" val="3561232899"/>
                    </a:ext>
                  </a:extLst>
                </a:gridCol>
                <a:gridCol w="768168">
                  <a:extLst>
                    <a:ext uri="{9D8B030D-6E8A-4147-A177-3AD203B41FA5}">
                      <a16:colId xmlns:a16="http://schemas.microsoft.com/office/drawing/2014/main" val="1359286794"/>
                    </a:ext>
                  </a:extLst>
                </a:gridCol>
                <a:gridCol w="768168">
                  <a:extLst>
                    <a:ext uri="{9D8B030D-6E8A-4147-A177-3AD203B41FA5}">
                      <a16:colId xmlns:a16="http://schemas.microsoft.com/office/drawing/2014/main" val="1875026616"/>
                    </a:ext>
                  </a:extLst>
                </a:gridCol>
                <a:gridCol w="768168">
                  <a:extLst>
                    <a:ext uri="{9D8B030D-6E8A-4147-A177-3AD203B41FA5}">
                      <a16:colId xmlns:a16="http://schemas.microsoft.com/office/drawing/2014/main" val="3766090603"/>
                    </a:ext>
                  </a:extLst>
                </a:gridCol>
                <a:gridCol w="832182">
                  <a:extLst>
                    <a:ext uri="{9D8B030D-6E8A-4147-A177-3AD203B41FA5}">
                      <a16:colId xmlns:a16="http://schemas.microsoft.com/office/drawing/2014/main" val="486289770"/>
                    </a:ext>
                  </a:extLst>
                </a:gridCol>
                <a:gridCol w="1136249">
                  <a:extLst>
                    <a:ext uri="{9D8B030D-6E8A-4147-A177-3AD203B41FA5}">
                      <a16:colId xmlns:a16="http://schemas.microsoft.com/office/drawing/2014/main" val="2983387389"/>
                    </a:ext>
                  </a:extLst>
                </a:gridCol>
                <a:gridCol w="1072235">
                  <a:extLst>
                    <a:ext uri="{9D8B030D-6E8A-4147-A177-3AD203B41FA5}">
                      <a16:colId xmlns:a16="http://schemas.microsoft.com/office/drawing/2014/main" val="3128376923"/>
                    </a:ext>
                  </a:extLst>
                </a:gridCol>
              </a:tblGrid>
              <a:tr h="465739">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FFFFFF"/>
                          </a:solidFill>
                          <a:effectLst/>
                          <a:latin typeface="Calibri" panose="020F0502020204030204" pitchFamily="34" charset="0"/>
                        </a:rPr>
                        <a:t>January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112CC"/>
                    </a:solidFill>
                  </a:tcPr>
                </a:tc>
                <a:tc>
                  <a:txBody>
                    <a:bodyPr/>
                    <a:lstStyle/>
                    <a:p>
                      <a:pPr algn="ctr" fontAlgn="ctr"/>
                      <a:r>
                        <a:rPr lang="en-US" sz="1200" b="0" i="0" u="none" strike="noStrike" dirty="0">
                          <a:solidFill>
                            <a:srgbClr val="FFFFFF"/>
                          </a:solidFill>
                          <a:effectLst/>
                          <a:latin typeface="Calibri" panose="020F0502020204030204" pitchFamily="34" charset="0"/>
                        </a:rPr>
                        <a:t>February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112CC"/>
                    </a:solidFill>
                  </a:tcPr>
                </a:tc>
                <a:tc>
                  <a:txBody>
                    <a:bodyPr/>
                    <a:lstStyle/>
                    <a:p>
                      <a:pPr algn="ctr" fontAlgn="ctr"/>
                      <a:r>
                        <a:rPr lang="en-US" sz="1200" b="0" i="0" u="none" strike="noStrike" dirty="0">
                          <a:solidFill>
                            <a:srgbClr val="FFFFFF"/>
                          </a:solidFill>
                          <a:effectLst/>
                          <a:latin typeface="Calibri" panose="020F0502020204030204" pitchFamily="34" charset="0"/>
                        </a:rPr>
                        <a:t>March</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112CC"/>
                    </a:solidFill>
                  </a:tcPr>
                </a:tc>
                <a:tc>
                  <a:txBody>
                    <a:bodyPr/>
                    <a:lstStyle/>
                    <a:p>
                      <a:pPr algn="ctr" fontAlgn="ctr"/>
                      <a:r>
                        <a:rPr lang="en-US" sz="1200" b="0" i="0" u="none" strike="noStrike" dirty="0">
                          <a:solidFill>
                            <a:srgbClr val="FFFFFF"/>
                          </a:solidFill>
                          <a:effectLst/>
                          <a:latin typeface="Calibri" panose="020F0502020204030204" pitchFamily="34" charset="0"/>
                        </a:rPr>
                        <a:t>April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112CC"/>
                    </a:solidFill>
                  </a:tcPr>
                </a:tc>
                <a:tc>
                  <a:txBody>
                    <a:bodyPr/>
                    <a:lstStyle/>
                    <a:p>
                      <a:pPr algn="ctr" fontAlgn="ctr"/>
                      <a:r>
                        <a:rPr lang="en-US" sz="1200" b="0" i="0" u="none" strike="noStrike" dirty="0">
                          <a:solidFill>
                            <a:srgbClr val="FFFFFF"/>
                          </a:solidFill>
                          <a:effectLst/>
                          <a:latin typeface="Calibri" panose="020F0502020204030204" pitchFamily="34" charset="0"/>
                        </a:rPr>
                        <a:t>May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112CC"/>
                    </a:solidFill>
                  </a:tcPr>
                </a:tc>
                <a:tc>
                  <a:txBody>
                    <a:bodyPr/>
                    <a:lstStyle/>
                    <a:p>
                      <a:pPr algn="ctr" fontAlgn="ctr"/>
                      <a:r>
                        <a:rPr lang="en-US" sz="1200" b="0" i="0" u="none" strike="noStrike" dirty="0">
                          <a:solidFill>
                            <a:srgbClr val="FFFFFF"/>
                          </a:solidFill>
                          <a:effectLst/>
                          <a:latin typeface="Calibri" panose="020F0502020204030204" pitchFamily="34" charset="0"/>
                        </a:rPr>
                        <a:t>June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112CC"/>
                    </a:solidFill>
                  </a:tcPr>
                </a:tc>
                <a:tc>
                  <a:txBody>
                    <a:bodyPr/>
                    <a:lstStyle/>
                    <a:p>
                      <a:pPr algn="ctr" fontAlgn="ctr"/>
                      <a:r>
                        <a:rPr lang="en-US" sz="1200" b="0" i="0" u="none" strike="noStrike" dirty="0">
                          <a:solidFill>
                            <a:srgbClr val="FFFFFF"/>
                          </a:solidFill>
                          <a:effectLst/>
                          <a:latin typeface="Calibri" panose="020F0502020204030204" pitchFamily="34" charset="0"/>
                        </a:rPr>
                        <a:t>July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112CC"/>
                    </a:solidFill>
                  </a:tcPr>
                </a:tc>
                <a:tc>
                  <a:txBody>
                    <a:bodyPr/>
                    <a:lstStyle/>
                    <a:p>
                      <a:pPr algn="ctr" fontAlgn="ctr"/>
                      <a:r>
                        <a:rPr lang="en-US" sz="1200" b="0" i="0" u="none" strike="noStrike" dirty="0">
                          <a:solidFill>
                            <a:srgbClr val="FFFFFF"/>
                          </a:solidFill>
                          <a:effectLst/>
                          <a:latin typeface="Calibri" panose="020F0502020204030204" pitchFamily="34" charset="0"/>
                        </a:rPr>
                        <a:t>August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112CC"/>
                    </a:solidFill>
                  </a:tcPr>
                </a:tc>
                <a:tc>
                  <a:txBody>
                    <a:bodyPr/>
                    <a:lstStyle/>
                    <a:p>
                      <a:pPr algn="ctr" fontAlgn="ctr"/>
                      <a:r>
                        <a:rPr lang="en-US" sz="1200" b="0" i="0" u="none" strike="noStrike" dirty="0">
                          <a:solidFill>
                            <a:srgbClr val="FFFFFF"/>
                          </a:solidFill>
                          <a:effectLst/>
                          <a:latin typeface="Calibri" panose="020F0502020204030204" pitchFamily="34" charset="0"/>
                        </a:rPr>
                        <a:t>September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112CC"/>
                    </a:solidFill>
                  </a:tcPr>
                </a:tc>
                <a:tc>
                  <a:txBody>
                    <a:bodyPr/>
                    <a:lstStyle/>
                    <a:p>
                      <a:pPr algn="ctr" fontAlgn="ctr"/>
                      <a:r>
                        <a:rPr lang="en-US" sz="1200" b="0" i="0" u="none" strike="noStrike" dirty="0">
                          <a:solidFill>
                            <a:srgbClr val="FFFFFF"/>
                          </a:solidFill>
                          <a:effectLst/>
                          <a:latin typeface="Calibri" panose="020F0502020204030204" pitchFamily="34" charset="0"/>
                        </a:rPr>
                        <a:t>November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112CC"/>
                    </a:solidFill>
                  </a:tcPr>
                </a:tc>
                <a:extLst>
                  <a:ext uri="{0D108BD9-81ED-4DB2-BD59-A6C34878D82A}">
                    <a16:rowId xmlns:a16="http://schemas.microsoft.com/office/drawing/2014/main" val="18174848"/>
                  </a:ext>
                </a:extLst>
              </a:tr>
              <a:tr h="529249">
                <a:tc>
                  <a:txBody>
                    <a:bodyPr/>
                    <a:lstStyle/>
                    <a:p>
                      <a:pPr algn="ctr" fontAlgn="ctr"/>
                      <a:r>
                        <a:rPr lang="en-US" sz="1100" b="0" i="0" u="none" strike="noStrike" dirty="0">
                          <a:solidFill>
                            <a:srgbClr val="000000"/>
                          </a:solidFill>
                          <a:effectLst/>
                          <a:latin typeface="Calibri" panose="020F0502020204030204" pitchFamily="34" charset="0"/>
                        </a:rPr>
                        <a:t>Research &amp; Project Planning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6642697"/>
                  </a:ext>
                </a:extLst>
              </a:tr>
              <a:tr h="529249">
                <a:tc>
                  <a:txBody>
                    <a:bodyPr/>
                    <a:lstStyle/>
                    <a:p>
                      <a:pPr algn="ctr" fontAlgn="ctr"/>
                      <a:r>
                        <a:rPr lang="en-US" sz="1100" b="0" i="0" u="none" strike="noStrike" dirty="0">
                          <a:solidFill>
                            <a:srgbClr val="000000"/>
                          </a:solidFill>
                          <a:effectLst/>
                          <a:latin typeface="Calibri" panose="020F0502020204030204" pitchFamily="34" charset="0"/>
                        </a:rPr>
                        <a:t>Role Assignment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5F00"/>
                    </a:solid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60436006"/>
                  </a:ext>
                </a:extLst>
              </a:tr>
              <a:tr h="529249">
                <a:tc>
                  <a:txBody>
                    <a:bodyPr/>
                    <a:lstStyle/>
                    <a:p>
                      <a:pPr algn="ctr" fontAlgn="ctr"/>
                      <a:r>
                        <a:rPr lang="en-US" sz="1100" b="0" i="0" u="none" strike="noStrike" dirty="0">
                          <a:solidFill>
                            <a:srgbClr val="000000"/>
                          </a:solidFill>
                          <a:effectLst/>
                          <a:latin typeface="Calibri" panose="020F0502020204030204" pitchFamily="34" charset="0"/>
                        </a:rPr>
                        <a:t>Design &amp; Prototyping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97470580"/>
                  </a:ext>
                </a:extLst>
              </a:tr>
              <a:tr h="529249">
                <a:tc>
                  <a:txBody>
                    <a:bodyPr/>
                    <a:lstStyle/>
                    <a:p>
                      <a:pPr algn="ctr" fontAlgn="ctr"/>
                      <a:r>
                        <a:rPr lang="en-US" sz="1100" b="0" i="0" u="none" strike="noStrike" dirty="0">
                          <a:solidFill>
                            <a:srgbClr val="000000"/>
                          </a:solidFill>
                          <a:effectLst/>
                          <a:latin typeface="Calibri" panose="020F0502020204030204" pitchFamily="34" charset="0"/>
                        </a:rPr>
                        <a:t>Documentation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2BED"/>
                    </a:solid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2BED"/>
                    </a:solid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99504218"/>
                  </a:ext>
                </a:extLst>
              </a:tr>
              <a:tr h="529249">
                <a:tc>
                  <a:txBody>
                    <a:bodyPr/>
                    <a:lstStyle/>
                    <a:p>
                      <a:pPr algn="ctr" fontAlgn="ctr"/>
                      <a:r>
                        <a:rPr lang="en-US" sz="1100" b="0" i="0" u="none" strike="noStrike" dirty="0">
                          <a:solidFill>
                            <a:srgbClr val="000000"/>
                          </a:solidFill>
                          <a:effectLst/>
                          <a:latin typeface="Calibri" panose="020F0502020204030204" pitchFamily="34" charset="0"/>
                        </a:rPr>
                        <a:t>Model Development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3300"/>
                    </a:solid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3300"/>
                    </a:solid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3300"/>
                    </a:solid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79463520"/>
                  </a:ext>
                </a:extLst>
              </a:tr>
              <a:tr h="529249">
                <a:tc>
                  <a:txBody>
                    <a:bodyPr/>
                    <a:lstStyle/>
                    <a:p>
                      <a:pPr algn="ctr" fontAlgn="ctr"/>
                      <a:r>
                        <a:rPr lang="en-US" sz="1100" b="0" i="0" u="none" strike="noStrike" dirty="0">
                          <a:solidFill>
                            <a:srgbClr val="000000"/>
                          </a:solidFill>
                          <a:effectLst/>
                          <a:latin typeface="Calibri" panose="020F0502020204030204" pitchFamily="34" charset="0"/>
                        </a:rPr>
                        <a:t>Hardware Setup</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4408967"/>
                  </a:ext>
                </a:extLst>
              </a:tr>
              <a:tr h="529249">
                <a:tc>
                  <a:txBody>
                    <a:bodyPr/>
                    <a:lstStyle/>
                    <a:p>
                      <a:pPr algn="ctr" fontAlgn="ctr"/>
                      <a:r>
                        <a:rPr lang="en-US" sz="1100" b="0" i="0" u="none" strike="noStrike" dirty="0">
                          <a:solidFill>
                            <a:srgbClr val="000000"/>
                          </a:solidFill>
                          <a:effectLst/>
                          <a:latin typeface="Calibri" panose="020F0502020204030204" pitchFamily="34" charset="0"/>
                        </a:rPr>
                        <a:t>Software Implementation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00CC"/>
                    </a:solid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00CC"/>
                    </a:solid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00CC"/>
                    </a:solid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04933561"/>
                  </a:ext>
                </a:extLst>
              </a:tr>
              <a:tr h="529249">
                <a:tc>
                  <a:txBody>
                    <a:bodyPr/>
                    <a:lstStyle/>
                    <a:p>
                      <a:pPr algn="ctr" fontAlgn="ctr"/>
                      <a:r>
                        <a:rPr lang="en-US" sz="1100" b="0" i="0" u="none" strike="noStrike" dirty="0">
                          <a:solidFill>
                            <a:srgbClr val="000000"/>
                          </a:solidFill>
                          <a:effectLst/>
                          <a:latin typeface="Calibri" panose="020F0502020204030204" pitchFamily="34" charset="0"/>
                        </a:rPr>
                        <a:t>Testing &amp;                                      Quality Assurance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5F00"/>
                    </a:solid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5F00"/>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17244949"/>
                  </a:ext>
                </a:extLst>
              </a:tr>
              <a:tr h="529249">
                <a:tc>
                  <a:txBody>
                    <a:bodyPr/>
                    <a:lstStyle/>
                    <a:p>
                      <a:pPr algn="ctr" fontAlgn="ctr"/>
                      <a:r>
                        <a:rPr lang="en-US" sz="1100" b="0" i="0" u="none" strike="noStrike" dirty="0">
                          <a:solidFill>
                            <a:srgbClr val="000000"/>
                          </a:solidFill>
                          <a:effectLst/>
                          <a:latin typeface="Calibri" panose="020F0502020204030204" pitchFamily="34" charset="0"/>
                        </a:rPr>
                        <a:t>Deployment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8D303"/>
                    </a:solidFill>
                  </a:tcPr>
                </a:tc>
                <a:extLst>
                  <a:ext uri="{0D108BD9-81ED-4DB2-BD59-A6C34878D82A}">
                    <a16:rowId xmlns:a16="http://schemas.microsoft.com/office/drawing/2014/main" val="362435823"/>
                  </a:ext>
                </a:extLst>
              </a:tr>
            </a:tbl>
          </a:graphicData>
        </a:graphic>
      </p:graphicFrame>
      <p:sp>
        <p:nvSpPr>
          <p:cNvPr id="8" name="Title 1">
            <a:extLst>
              <a:ext uri="{FF2B5EF4-FFF2-40B4-BE49-F238E27FC236}">
                <a16:creationId xmlns:a16="http://schemas.microsoft.com/office/drawing/2014/main" id="{577F830F-F7BD-DDB6-1A03-074AACFD047C}"/>
              </a:ext>
            </a:extLst>
          </p:cNvPr>
          <p:cNvSpPr txBox="1">
            <a:spLocks/>
          </p:cNvSpPr>
          <p:nvPr/>
        </p:nvSpPr>
        <p:spPr>
          <a:xfrm>
            <a:off x="506413" y="565824"/>
            <a:ext cx="7026901" cy="63724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algn="l" rtl="0" eaLnBrk="1" latinLnBrk="0" hangingPunct="1">
              <a:spcBef>
                <a:spcPts val="0"/>
              </a:spcBef>
              <a:spcAft>
                <a:spcPts val="0"/>
              </a:spcAft>
            </a:pPr>
            <a:r>
              <a:rPr lang="en-IN" sz="4000" b="1" kern="1200" dirty="0">
                <a:solidFill>
                  <a:srgbClr val="000000"/>
                </a:solidFill>
                <a:effectLst/>
                <a:latin typeface="Bell MT" panose="02020503060305020303" pitchFamily="18" charset="0"/>
                <a:ea typeface="+mn-ea"/>
                <a:cs typeface="+mn-cs"/>
              </a:rPr>
              <a:t>Time Line Chart  -  Schedule</a:t>
            </a:r>
          </a:p>
        </p:txBody>
      </p:sp>
      <p:sp>
        <p:nvSpPr>
          <p:cNvPr id="3" name="Rectangle 2">
            <a:extLst>
              <a:ext uri="{FF2B5EF4-FFF2-40B4-BE49-F238E27FC236}">
                <a16:creationId xmlns:a16="http://schemas.microsoft.com/office/drawing/2014/main" id="{3C930466-EF3B-D481-B08A-EEA4323BED71}"/>
              </a:ext>
            </a:extLst>
          </p:cNvPr>
          <p:cNvSpPr/>
          <p:nvPr/>
        </p:nvSpPr>
        <p:spPr>
          <a:xfrm>
            <a:off x="9194800" y="0"/>
            <a:ext cx="2997200" cy="101092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732115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2892F6B-C87D-E501-B0A3-2926981B35AF}"/>
              </a:ext>
            </a:extLst>
          </p:cNvPr>
          <p:cNvSpPr txBox="1">
            <a:spLocks/>
          </p:cNvSpPr>
          <p:nvPr/>
        </p:nvSpPr>
        <p:spPr>
          <a:xfrm>
            <a:off x="666037" y="342578"/>
            <a:ext cx="5491715" cy="63724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l" rtl="0" eaLnBrk="1" latinLnBrk="0" hangingPunct="1">
              <a:spcBef>
                <a:spcPts val="0"/>
              </a:spcBef>
              <a:spcAft>
                <a:spcPts val="0"/>
              </a:spcAft>
            </a:pPr>
            <a:r>
              <a:rPr lang="en-IN" sz="4000" kern="1200" dirty="0">
                <a:solidFill>
                  <a:srgbClr val="000000"/>
                </a:solidFill>
                <a:effectLst/>
                <a:latin typeface="Bell MT" panose="02020503060305020303" pitchFamily="18" charset="0"/>
              </a:rPr>
              <a:t>UML Diagrams</a:t>
            </a:r>
            <a:endParaRPr lang="en-US" sz="8000" dirty="0">
              <a:effectLst/>
              <a:latin typeface="Bell MT" panose="02020503060305020303" pitchFamily="18" charset="0"/>
            </a:endParaRPr>
          </a:p>
        </p:txBody>
      </p:sp>
      <p:sp>
        <p:nvSpPr>
          <p:cNvPr id="8" name="TextBox 13">
            <a:extLst>
              <a:ext uri="{FF2B5EF4-FFF2-40B4-BE49-F238E27FC236}">
                <a16:creationId xmlns:a16="http://schemas.microsoft.com/office/drawing/2014/main" id="{DF84CA26-A73C-F0BF-36ED-943E251B6882}"/>
              </a:ext>
            </a:extLst>
          </p:cNvPr>
          <p:cNvSpPr txBox="1"/>
          <p:nvPr/>
        </p:nvSpPr>
        <p:spPr>
          <a:xfrm>
            <a:off x="666037" y="1147600"/>
            <a:ext cx="10859926" cy="529375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b="1" dirty="0">
                <a:effectLst/>
              </a:rPr>
              <a:t>Unified Modeling Language (UML) </a:t>
            </a:r>
            <a:r>
              <a:rPr lang="en-US" b="0" dirty="0">
                <a:effectLst/>
              </a:rPr>
              <a:t>is a standardized modeling language in software engineering, facilitating visual representations of a system's design and behavior. The following diagrams are commonly used:</a:t>
            </a:r>
          </a:p>
          <a:p>
            <a:pPr algn="l">
              <a:spcAft>
                <a:spcPts val="600"/>
              </a:spcAft>
            </a:pPr>
            <a:endParaRPr lang="en-US" sz="800" b="0" dirty="0">
              <a:effectLst/>
            </a:endParaRPr>
          </a:p>
          <a:p>
            <a:pPr algn="l">
              <a:spcAft>
                <a:spcPts val="600"/>
              </a:spcAft>
              <a:buFont typeface="+mj-lt"/>
              <a:buAutoNum type="arabicPeriod"/>
            </a:pPr>
            <a:r>
              <a:rPr lang="en-US" b="1" dirty="0">
                <a:effectLst/>
              </a:rPr>
              <a:t> Flowchart Diagram:</a:t>
            </a:r>
            <a:endParaRPr lang="en-US" b="0" dirty="0">
              <a:effectLst/>
            </a:endParaRPr>
          </a:p>
          <a:p>
            <a:pPr marL="742950" lvl="1" indent="-285750" algn="l">
              <a:spcAft>
                <a:spcPts val="600"/>
              </a:spcAft>
              <a:buFont typeface="Arial" panose="020B0604020202020204" pitchFamily="34" charset="0"/>
              <a:buChar char="•"/>
            </a:pPr>
            <a:r>
              <a:rPr lang="en-US" b="0" dirty="0">
                <a:effectLst/>
              </a:rPr>
              <a:t>Illustrates the static structure of a system, showing classes, attributes, methods, and relationships.</a:t>
            </a:r>
            <a:endParaRPr lang="en-US" b="1" dirty="0">
              <a:effectLst/>
            </a:endParaRPr>
          </a:p>
          <a:p>
            <a:pPr algn="l">
              <a:spcAft>
                <a:spcPts val="600"/>
              </a:spcAft>
              <a:buFont typeface="+mj-lt"/>
              <a:buAutoNum type="arabicPeriod"/>
            </a:pPr>
            <a:r>
              <a:rPr lang="en-US" b="1" dirty="0">
                <a:effectLst/>
              </a:rPr>
              <a:t> Class Diagram:</a:t>
            </a:r>
            <a:endParaRPr lang="en-US" b="0" dirty="0">
              <a:effectLst/>
            </a:endParaRPr>
          </a:p>
          <a:p>
            <a:pPr marL="742950" lvl="1" indent="-285750" algn="l">
              <a:spcAft>
                <a:spcPts val="600"/>
              </a:spcAft>
              <a:buFont typeface="Arial" panose="020B0604020202020204" pitchFamily="34" charset="0"/>
              <a:buChar char="•"/>
            </a:pPr>
            <a:r>
              <a:rPr lang="en-US" b="0" dirty="0">
                <a:effectLst/>
              </a:rPr>
              <a:t>Illustrates the static structure of a system, showing classes, attributes, methods, and relationships.</a:t>
            </a:r>
          </a:p>
          <a:p>
            <a:pPr algn="l">
              <a:spcAft>
                <a:spcPts val="600"/>
              </a:spcAft>
              <a:buFont typeface="+mj-lt"/>
              <a:buAutoNum type="arabicPeriod"/>
            </a:pPr>
            <a:r>
              <a:rPr lang="en-US" b="1" dirty="0">
                <a:effectLst/>
              </a:rPr>
              <a:t> Sequence Diagram:</a:t>
            </a:r>
            <a:endParaRPr lang="en-US" b="0" dirty="0">
              <a:effectLst/>
            </a:endParaRPr>
          </a:p>
          <a:p>
            <a:pPr marL="742950" lvl="1" indent="-285750" algn="l">
              <a:spcAft>
                <a:spcPts val="600"/>
              </a:spcAft>
              <a:buFont typeface="Arial" panose="020B0604020202020204" pitchFamily="34" charset="0"/>
              <a:buChar char="•"/>
            </a:pPr>
            <a:r>
              <a:rPr lang="en-US" b="0" dirty="0">
                <a:effectLst/>
              </a:rPr>
              <a:t>Shows interactions between objects over time, portraying message flow during a specific scenario.</a:t>
            </a:r>
          </a:p>
          <a:p>
            <a:pPr algn="l">
              <a:spcAft>
                <a:spcPts val="600"/>
              </a:spcAft>
              <a:buFont typeface="+mj-lt"/>
              <a:buAutoNum type="arabicPeriod"/>
            </a:pPr>
            <a:r>
              <a:rPr lang="en-US" b="1" dirty="0">
                <a:effectLst/>
              </a:rPr>
              <a:t> Activity Diagram:</a:t>
            </a:r>
            <a:endParaRPr lang="en-US" b="0" dirty="0">
              <a:effectLst/>
            </a:endParaRPr>
          </a:p>
          <a:p>
            <a:pPr marL="742950" lvl="1" indent="-285750" algn="l">
              <a:spcAft>
                <a:spcPts val="600"/>
              </a:spcAft>
              <a:buFont typeface="Arial" panose="020B0604020202020204" pitchFamily="34" charset="0"/>
              <a:buChar char="•"/>
            </a:pPr>
            <a:r>
              <a:rPr lang="en-US" b="0" dirty="0">
                <a:effectLst/>
              </a:rPr>
              <a:t>Represents the flow of activities within a system, depicting actions, decisions, and concurrent activities.</a:t>
            </a:r>
          </a:p>
          <a:p>
            <a:pPr algn="l">
              <a:spcAft>
                <a:spcPts val="600"/>
              </a:spcAft>
              <a:buFont typeface="+mj-lt"/>
              <a:buAutoNum type="arabicPeriod"/>
            </a:pPr>
            <a:r>
              <a:rPr lang="en-US" b="1" dirty="0">
                <a:effectLst/>
              </a:rPr>
              <a:t> Deployment Diagram:</a:t>
            </a:r>
            <a:endParaRPr lang="en-US" b="0" dirty="0">
              <a:effectLst/>
            </a:endParaRPr>
          </a:p>
          <a:p>
            <a:pPr marL="742950" lvl="1" indent="-285750" algn="l">
              <a:spcAft>
                <a:spcPts val="600"/>
              </a:spcAft>
              <a:buFont typeface="Arial" panose="020B0604020202020204" pitchFamily="34" charset="0"/>
              <a:buChar char="•"/>
            </a:pPr>
            <a:r>
              <a:rPr lang="en-US" b="0" dirty="0">
                <a:effectLst/>
              </a:rPr>
              <a:t>Illustrates the physical deployment of software components and hardware nodes in a distributed system.</a:t>
            </a:r>
          </a:p>
          <a:p>
            <a:pPr lvl="1" algn="l">
              <a:spcAft>
                <a:spcPts val="600"/>
              </a:spcAft>
            </a:pPr>
            <a:endParaRPr lang="en-US" sz="800" b="0" dirty="0">
              <a:effectLst/>
            </a:endParaRPr>
          </a:p>
          <a:p>
            <a:pPr algn="l">
              <a:spcAft>
                <a:spcPts val="600"/>
              </a:spcAft>
            </a:pPr>
            <a:r>
              <a:rPr lang="en-US" b="0" dirty="0">
                <a:effectLst/>
              </a:rPr>
              <a:t>UML diagrams serve as powerful communication tools, aiding in design, documentation, and collaboration throughout the software development process.</a:t>
            </a:r>
          </a:p>
        </p:txBody>
      </p:sp>
      <p:sp>
        <p:nvSpPr>
          <p:cNvPr id="3" name="Rectangle 2">
            <a:extLst>
              <a:ext uri="{FF2B5EF4-FFF2-40B4-BE49-F238E27FC236}">
                <a16:creationId xmlns:a16="http://schemas.microsoft.com/office/drawing/2014/main" id="{3FDD00C6-B781-0DCB-BE3F-37E99EC6C095}"/>
              </a:ext>
            </a:extLst>
          </p:cNvPr>
          <p:cNvSpPr/>
          <p:nvPr/>
        </p:nvSpPr>
        <p:spPr>
          <a:xfrm>
            <a:off x="9194800" y="0"/>
            <a:ext cx="2997200" cy="101092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64561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3C910-F4FD-1C1D-55CC-C8FF8D686852}"/>
              </a:ext>
            </a:extLst>
          </p:cNvPr>
          <p:cNvSpPr>
            <a:spLocks noGrp="1"/>
          </p:cNvSpPr>
          <p:nvPr>
            <p:ph type="title"/>
          </p:nvPr>
        </p:nvSpPr>
        <p:spPr>
          <a:xfrm>
            <a:off x="838200" y="365126"/>
            <a:ext cx="5856215" cy="926780"/>
          </a:xfrm>
        </p:spPr>
        <p:txBody>
          <a:bodyPr rtlCol="0">
            <a:normAutofit/>
          </a:bodyPr>
          <a:lstStyle/>
          <a:p>
            <a:pPr eaLnBrk="1" fontAlgn="auto" hangingPunct="1">
              <a:spcAft>
                <a:spcPts val="0"/>
              </a:spcAft>
              <a:defRPr/>
            </a:pPr>
            <a:r>
              <a:rPr lang="en-US" dirty="0">
                <a:latin typeface="Bell MT" panose="02020503060305020303" pitchFamily="18" charset="0"/>
              </a:rPr>
              <a:t>System Flowchart</a:t>
            </a:r>
            <a:endParaRPr lang="en-IN" dirty="0">
              <a:latin typeface="Bell MT" panose="02020503060305020303" pitchFamily="18" charset="0"/>
            </a:endParaRPr>
          </a:p>
        </p:txBody>
      </p:sp>
      <p:pic>
        <p:nvPicPr>
          <p:cNvPr id="20484" name="Picture 4">
            <a:extLst>
              <a:ext uri="{FF2B5EF4-FFF2-40B4-BE49-F238E27FC236}">
                <a16:creationId xmlns:a16="http://schemas.microsoft.com/office/drawing/2014/main" id="{BDEDD4A4-255D-5401-2552-A77AB3AEEBA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6186" y="1370436"/>
            <a:ext cx="10759628" cy="4971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9058A682-FFF2-7212-270B-98B02FD100DD}"/>
              </a:ext>
            </a:extLst>
          </p:cNvPr>
          <p:cNvSpPr/>
          <p:nvPr/>
        </p:nvSpPr>
        <p:spPr>
          <a:xfrm>
            <a:off x="9194800" y="0"/>
            <a:ext cx="2997200" cy="101092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BF2597E2-37DB-4E71-4226-1DAEFE19B08C}"/>
              </a:ext>
            </a:extLst>
          </p:cNvPr>
          <p:cNvSpPr>
            <a:spLocks noGrp="1"/>
          </p:cNvSpPr>
          <p:nvPr>
            <p:ph type="title"/>
          </p:nvPr>
        </p:nvSpPr>
        <p:spPr>
          <a:xfrm>
            <a:off x="838200" y="365126"/>
            <a:ext cx="3993859" cy="935168"/>
          </a:xfrm>
        </p:spPr>
        <p:txBody>
          <a:bodyPr/>
          <a:lstStyle/>
          <a:p>
            <a:r>
              <a:rPr lang="en-US" altLang="en-US" sz="4000" dirty="0">
                <a:latin typeface="Bell MT" panose="02020503060305020303" pitchFamily="18" charset="0"/>
              </a:rPr>
              <a:t>Class Diagram</a:t>
            </a:r>
            <a:endParaRPr lang="en-IN" altLang="en-US" sz="4000" dirty="0">
              <a:latin typeface="Bell MT" panose="02020503060305020303" pitchFamily="18" charset="0"/>
            </a:endParaRPr>
          </a:p>
        </p:txBody>
      </p:sp>
      <p:pic>
        <p:nvPicPr>
          <p:cNvPr id="21508" name="Picture 7">
            <a:extLst>
              <a:ext uri="{FF2B5EF4-FFF2-40B4-BE49-F238E27FC236}">
                <a16:creationId xmlns:a16="http://schemas.microsoft.com/office/drawing/2014/main" id="{5A77ED15-3454-4ECA-59AB-C49A2FF3C588}"/>
              </a:ext>
            </a:extLst>
          </p:cNvPr>
          <p:cNvPicPr>
            <a:picLocks noChangeAspect="1"/>
          </p:cNvPicPr>
          <p:nvPr/>
        </p:nvPicPr>
        <p:blipFill rotWithShape="1">
          <a:blip r:embed="rId2">
            <a:extLst>
              <a:ext uri="{28A0092B-C50C-407E-A947-70E740481C1C}">
                <a14:useLocalDpi xmlns:a14="http://schemas.microsoft.com/office/drawing/2010/main" val="0"/>
              </a:ext>
            </a:extLst>
          </a:blip>
          <a:srcRect t="4458"/>
          <a:stretch/>
        </p:blipFill>
        <p:spPr bwMode="auto">
          <a:xfrm>
            <a:off x="2460770" y="1208014"/>
            <a:ext cx="7270460" cy="5284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CCF16EDC-0D22-F320-8F65-51B11388222C}"/>
              </a:ext>
            </a:extLst>
          </p:cNvPr>
          <p:cNvSpPr/>
          <p:nvPr/>
        </p:nvSpPr>
        <p:spPr>
          <a:xfrm>
            <a:off x="9194800" y="0"/>
            <a:ext cx="2997200" cy="101092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63578AF0-5EF7-4BB2-EDF4-2E3F93737FCB}"/>
              </a:ext>
            </a:extLst>
          </p:cNvPr>
          <p:cNvSpPr>
            <a:spLocks noGrp="1"/>
          </p:cNvSpPr>
          <p:nvPr>
            <p:ph type="title"/>
          </p:nvPr>
        </p:nvSpPr>
        <p:spPr>
          <a:xfrm>
            <a:off x="838200" y="365125"/>
            <a:ext cx="5092817" cy="784167"/>
          </a:xfrm>
        </p:spPr>
        <p:txBody>
          <a:bodyPr/>
          <a:lstStyle/>
          <a:p>
            <a:r>
              <a:rPr lang="en-US" altLang="en-US" sz="4000" dirty="0">
                <a:latin typeface="Bell MT" panose="02020503060305020303" pitchFamily="18" charset="0"/>
              </a:rPr>
              <a:t>Sequence Diagram</a:t>
            </a:r>
            <a:endParaRPr lang="en-IN" altLang="en-US" sz="4000" dirty="0">
              <a:latin typeface="Bell MT" panose="02020503060305020303" pitchFamily="18" charset="0"/>
            </a:endParaRPr>
          </a:p>
        </p:txBody>
      </p:sp>
      <p:pic>
        <p:nvPicPr>
          <p:cNvPr id="22532" name="Picture 7">
            <a:extLst>
              <a:ext uri="{FF2B5EF4-FFF2-40B4-BE49-F238E27FC236}">
                <a16:creationId xmlns:a16="http://schemas.microsoft.com/office/drawing/2014/main" id="{3B6D6BE3-D1BB-1FDF-26E7-8FA38749396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322" y="1043024"/>
            <a:ext cx="10821356" cy="5701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A699F35B-C625-5CBC-EB30-B96337AC6AB6}"/>
              </a:ext>
            </a:extLst>
          </p:cNvPr>
          <p:cNvSpPr/>
          <p:nvPr/>
        </p:nvSpPr>
        <p:spPr>
          <a:xfrm>
            <a:off x="9194800" y="0"/>
            <a:ext cx="2997200" cy="101092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DE458CB0-4394-E199-F9DE-E6170DA80FEB}"/>
              </a:ext>
            </a:extLst>
          </p:cNvPr>
          <p:cNvSpPr>
            <a:spLocks noGrp="1"/>
          </p:cNvSpPr>
          <p:nvPr>
            <p:ph type="title"/>
          </p:nvPr>
        </p:nvSpPr>
        <p:spPr>
          <a:xfrm>
            <a:off x="838200" y="365126"/>
            <a:ext cx="4765646" cy="759000"/>
          </a:xfrm>
        </p:spPr>
        <p:txBody>
          <a:bodyPr/>
          <a:lstStyle/>
          <a:p>
            <a:r>
              <a:rPr lang="en-US" altLang="en-US" sz="4000" dirty="0">
                <a:latin typeface="Bell MT" panose="02020503060305020303" pitchFamily="18" charset="0"/>
              </a:rPr>
              <a:t>Activity Diagram</a:t>
            </a:r>
            <a:endParaRPr lang="en-IN" altLang="en-US" sz="4000" dirty="0">
              <a:latin typeface="Bell MT" panose="02020503060305020303" pitchFamily="18" charset="0"/>
            </a:endParaRPr>
          </a:p>
        </p:txBody>
      </p:sp>
      <p:pic>
        <p:nvPicPr>
          <p:cNvPr id="23556" name="Picture 1">
            <a:extLst>
              <a:ext uri="{FF2B5EF4-FFF2-40B4-BE49-F238E27FC236}">
                <a16:creationId xmlns:a16="http://schemas.microsoft.com/office/drawing/2014/main" id="{1B9AD802-A596-B1BB-E947-BAEFA2AFA40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93284" y="1084669"/>
            <a:ext cx="5005432" cy="560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277AB4B5-4F65-28FE-27C4-A51710ADEA73}"/>
              </a:ext>
            </a:extLst>
          </p:cNvPr>
          <p:cNvSpPr/>
          <p:nvPr/>
        </p:nvSpPr>
        <p:spPr>
          <a:xfrm>
            <a:off x="9194800" y="0"/>
            <a:ext cx="2997200" cy="101092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1C78E6F8-E2E5-18CF-EDE4-8C048ED6EB07}"/>
              </a:ext>
            </a:extLst>
          </p:cNvPr>
          <p:cNvSpPr>
            <a:spLocks noGrp="1"/>
          </p:cNvSpPr>
          <p:nvPr>
            <p:ph type="title"/>
          </p:nvPr>
        </p:nvSpPr>
        <p:spPr>
          <a:xfrm>
            <a:off x="838200" y="365125"/>
            <a:ext cx="5059261" cy="800945"/>
          </a:xfrm>
        </p:spPr>
        <p:txBody>
          <a:bodyPr/>
          <a:lstStyle/>
          <a:p>
            <a:r>
              <a:rPr lang="en-US" altLang="en-US" sz="4000" dirty="0">
                <a:latin typeface="Bell MT" panose="02020503060305020303" pitchFamily="18" charset="0"/>
              </a:rPr>
              <a:t>Deployment Diagram</a:t>
            </a:r>
            <a:endParaRPr lang="en-IN" altLang="en-US" sz="4000" dirty="0">
              <a:latin typeface="Bell MT" panose="02020503060305020303" pitchFamily="18" charset="0"/>
            </a:endParaRPr>
          </a:p>
        </p:txBody>
      </p:sp>
      <p:pic>
        <p:nvPicPr>
          <p:cNvPr id="24580" name="Picture 8">
            <a:extLst>
              <a:ext uri="{FF2B5EF4-FFF2-40B4-BE49-F238E27FC236}">
                <a16:creationId xmlns:a16="http://schemas.microsoft.com/office/drawing/2014/main" id="{2CE68C3E-2425-717E-8445-E07C8B6FA88D}"/>
              </a:ext>
            </a:extLst>
          </p:cNvPr>
          <p:cNvPicPr>
            <a:picLocks noChangeAspect="1"/>
          </p:cNvPicPr>
          <p:nvPr/>
        </p:nvPicPr>
        <p:blipFill rotWithShape="1">
          <a:blip r:embed="rId2">
            <a:extLst>
              <a:ext uri="{28A0092B-C50C-407E-A947-70E740481C1C}">
                <a14:useLocalDpi xmlns:a14="http://schemas.microsoft.com/office/drawing/2010/main" val="0"/>
              </a:ext>
            </a:extLst>
          </a:blip>
          <a:srcRect l="3346" t="3004" r="6816" b="4747"/>
          <a:stretch/>
        </p:blipFill>
        <p:spPr bwMode="auto">
          <a:xfrm>
            <a:off x="2856412" y="1166070"/>
            <a:ext cx="6082098" cy="5461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0E514B07-B089-1435-6414-09DCA2DD23D9}"/>
              </a:ext>
            </a:extLst>
          </p:cNvPr>
          <p:cNvSpPr/>
          <p:nvPr/>
        </p:nvSpPr>
        <p:spPr>
          <a:xfrm>
            <a:off x="9194800" y="0"/>
            <a:ext cx="2997200" cy="101092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6E2FFA87-E766-8DF6-6B8B-6D746E25894B}"/>
              </a:ext>
            </a:extLst>
          </p:cNvPr>
          <p:cNvSpPr>
            <a:spLocks noGrp="1"/>
          </p:cNvSpPr>
          <p:nvPr>
            <p:ph type="title"/>
          </p:nvPr>
        </p:nvSpPr>
        <p:spPr>
          <a:xfrm>
            <a:off x="838200" y="583239"/>
            <a:ext cx="5562600" cy="968725"/>
          </a:xfrm>
        </p:spPr>
        <p:txBody>
          <a:bodyPr/>
          <a:lstStyle/>
          <a:p>
            <a:pPr eaLnBrk="1" hangingPunct="1"/>
            <a:r>
              <a:rPr lang="en-US" altLang="en-US" sz="4000" dirty="0">
                <a:latin typeface="Bell MT" panose="02020503060305020303" pitchFamily="18" charset="0"/>
              </a:rPr>
              <a:t>Implementation Details</a:t>
            </a:r>
            <a:endParaRPr lang="en-IN" altLang="en-US" sz="4000" dirty="0">
              <a:latin typeface="Bell MT" panose="02020503060305020303" pitchFamily="18" charset="0"/>
            </a:endParaRPr>
          </a:p>
        </p:txBody>
      </p:sp>
      <p:sp>
        <p:nvSpPr>
          <p:cNvPr id="25603" name="Content Placeholder 2">
            <a:extLst>
              <a:ext uri="{FF2B5EF4-FFF2-40B4-BE49-F238E27FC236}">
                <a16:creationId xmlns:a16="http://schemas.microsoft.com/office/drawing/2014/main" id="{F0CF4353-8FF4-A3B9-9BC6-C5614F3B2047}"/>
              </a:ext>
            </a:extLst>
          </p:cNvPr>
          <p:cNvSpPr>
            <a:spLocks noGrp="1"/>
          </p:cNvSpPr>
          <p:nvPr>
            <p:ph idx="1"/>
          </p:nvPr>
        </p:nvSpPr>
        <p:spPr>
          <a:xfrm>
            <a:off x="838200" y="1724956"/>
            <a:ext cx="10515600" cy="4340285"/>
          </a:xfrm>
        </p:spPr>
        <p:txBody>
          <a:bodyPr/>
          <a:lstStyle/>
          <a:p>
            <a:pPr marL="0" indent="0" algn="just" eaLnBrk="1" hangingPunct="1">
              <a:lnSpc>
                <a:spcPct val="114000"/>
              </a:lnSpc>
              <a:buNone/>
            </a:pPr>
            <a:r>
              <a:rPr lang="en-US" altLang="en-US" sz="2200" dirty="0"/>
              <a:t>The implementation of G.A.I.A involves several cutting-edge technologies and methodologies. The system is built using YOLOv10, a state-of-the-art object detection model from Ultralytics, trained on a dataset of over 50,000 images of roads with varying conditions. The model is deployed on an NVIDIA Jetson Orin Nano, an IoT device capable of running AI/ML models efficiently in real-time. The entire system operates on port 8000, where the inferencing is performed. The model is capable of image, video, and live inferencing, with detection accuracies ranging from 0.68 to 0.93. The minimum detection accuracy observed is 0.68, while the highest accuracy achieved is 0.93. The training of the model was conducted on Google Colab, leveraging its powerful GPU capabilities. Additionally, an inferencing website has been developed, where users can perform image and URL inferencing, similar to the functionality provided by Roboflow’s example web app.</a:t>
            </a:r>
            <a:endParaRPr lang="en-IN" altLang="en-US" sz="2200" dirty="0"/>
          </a:p>
        </p:txBody>
      </p:sp>
      <p:sp>
        <p:nvSpPr>
          <p:cNvPr id="3" name="Rectangle 2">
            <a:extLst>
              <a:ext uri="{FF2B5EF4-FFF2-40B4-BE49-F238E27FC236}">
                <a16:creationId xmlns:a16="http://schemas.microsoft.com/office/drawing/2014/main" id="{7DEE4748-697E-5170-7B10-3F652AB6355D}"/>
              </a:ext>
            </a:extLst>
          </p:cNvPr>
          <p:cNvSpPr/>
          <p:nvPr/>
        </p:nvSpPr>
        <p:spPr>
          <a:xfrm>
            <a:off x="9194800" y="0"/>
            <a:ext cx="2997200" cy="101092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AC19D7D5-52B0-3217-BDF5-B079B5191A72}"/>
              </a:ext>
            </a:extLst>
          </p:cNvPr>
          <p:cNvSpPr>
            <a:spLocks noGrp="1"/>
          </p:cNvSpPr>
          <p:nvPr>
            <p:ph type="title"/>
          </p:nvPr>
        </p:nvSpPr>
        <p:spPr>
          <a:xfrm>
            <a:off x="604897" y="457405"/>
            <a:ext cx="8421658" cy="960336"/>
          </a:xfrm>
        </p:spPr>
        <p:txBody>
          <a:bodyPr/>
          <a:lstStyle/>
          <a:p>
            <a:r>
              <a:rPr lang="en-US" altLang="en-US" sz="4000" dirty="0">
                <a:latin typeface="Bell MT" panose="02020503060305020303" pitchFamily="18" charset="0"/>
              </a:rPr>
              <a:t>Yolov10 : Key features &amp; Work Flow</a:t>
            </a:r>
            <a:endParaRPr lang="en-IN" altLang="en-US" sz="4000" dirty="0">
              <a:latin typeface="Bell MT" panose="02020503060305020303" pitchFamily="18" charset="0"/>
            </a:endParaRPr>
          </a:p>
        </p:txBody>
      </p:sp>
      <p:sp>
        <p:nvSpPr>
          <p:cNvPr id="26627" name="Text Placeholder 2">
            <a:extLst>
              <a:ext uri="{FF2B5EF4-FFF2-40B4-BE49-F238E27FC236}">
                <a16:creationId xmlns:a16="http://schemas.microsoft.com/office/drawing/2014/main" id="{B085494F-FF86-F0C3-4B3A-264394DE5FAC}"/>
              </a:ext>
            </a:extLst>
          </p:cNvPr>
          <p:cNvSpPr>
            <a:spLocks noGrp="1"/>
          </p:cNvSpPr>
          <p:nvPr>
            <p:ph type="body" idx="1"/>
          </p:nvPr>
        </p:nvSpPr>
        <p:spPr>
          <a:xfrm>
            <a:off x="610109" y="1699077"/>
            <a:ext cx="5157787" cy="483328"/>
          </a:xfrm>
        </p:spPr>
        <p:txBody>
          <a:bodyPr/>
          <a:lstStyle/>
          <a:p>
            <a:r>
              <a:rPr lang="en-IN" altLang="en-US" dirty="0"/>
              <a:t>Key Features of YOLOv10:</a:t>
            </a:r>
          </a:p>
        </p:txBody>
      </p:sp>
      <p:sp>
        <p:nvSpPr>
          <p:cNvPr id="26628" name="Content Placeholder 3">
            <a:extLst>
              <a:ext uri="{FF2B5EF4-FFF2-40B4-BE49-F238E27FC236}">
                <a16:creationId xmlns:a16="http://schemas.microsoft.com/office/drawing/2014/main" id="{2B6C0ACC-9D62-A9F8-EAAD-FFDD92BB8501}"/>
              </a:ext>
            </a:extLst>
          </p:cNvPr>
          <p:cNvSpPr>
            <a:spLocks noGrp="1"/>
          </p:cNvSpPr>
          <p:nvPr>
            <p:ph sz="half" idx="2"/>
          </p:nvPr>
        </p:nvSpPr>
        <p:spPr>
          <a:xfrm>
            <a:off x="610109" y="2316630"/>
            <a:ext cx="5157787" cy="4019869"/>
          </a:xfrm>
        </p:spPr>
        <p:txBody>
          <a:bodyPr/>
          <a:lstStyle/>
          <a:p>
            <a:pPr algn="just"/>
            <a:r>
              <a:rPr lang="en-US" altLang="en-US" sz="1100" b="1" dirty="0"/>
              <a:t>Real-Time Performance</a:t>
            </a:r>
            <a:r>
              <a:rPr lang="en-US" altLang="en-US" sz="1100" dirty="0"/>
              <a:t>: YOLOv10 maintains the YOLO tradition of real-time object detection with high frame rates and low latency, making it suitable for applications requiring fast processing.</a:t>
            </a:r>
          </a:p>
          <a:p>
            <a:pPr algn="just"/>
            <a:r>
              <a:rPr lang="en-US" altLang="en-US" sz="1100" b="1" dirty="0"/>
              <a:t>Improved Accuracy</a:t>
            </a:r>
            <a:r>
              <a:rPr lang="en-US" altLang="en-US" sz="1100" dirty="0"/>
              <a:t>: Enhancements in architecture and training techniques have improved detection accuracy, especially in challenging conditions such as small or occluded objects.</a:t>
            </a:r>
          </a:p>
          <a:p>
            <a:pPr algn="just"/>
            <a:r>
              <a:rPr lang="en-US" altLang="en-US" sz="1100" b="1" dirty="0"/>
              <a:t>Advanced Backbone</a:t>
            </a:r>
            <a:r>
              <a:rPr lang="en-US" altLang="en-US" sz="1100" dirty="0"/>
              <a:t>: YOLOv10 utilizes an advanced backbone network for feature extraction, improving the model’s ability to detect and classify objects with greater precision.</a:t>
            </a:r>
          </a:p>
          <a:p>
            <a:pPr algn="just"/>
            <a:r>
              <a:rPr lang="en-US" altLang="en-US" sz="1100" b="1" dirty="0"/>
              <a:t>Enhanced Detection Heads</a:t>
            </a:r>
            <a:r>
              <a:rPr lang="en-US" altLang="en-US" sz="1100" dirty="0"/>
              <a:t>: The model incorporates improved detection heads that better handle objects at various scales and aspect ratios.</a:t>
            </a:r>
          </a:p>
          <a:p>
            <a:pPr algn="just"/>
            <a:r>
              <a:rPr lang="en-US" altLang="en-US" sz="1100" b="1" dirty="0"/>
              <a:t>Efficient Training</a:t>
            </a:r>
            <a:r>
              <a:rPr lang="en-US" altLang="en-US" sz="1100" dirty="0"/>
              <a:t>: YOLOv10 benefits from optimized training processes, which enhance its learning capability and generalization to new datasets.</a:t>
            </a:r>
          </a:p>
          <a:p>
            <a:pPr algn="just"/>
            <a:r>
              <a:rPr lang="en-US" altLang="en-US" sz="1100" b="1" dirty="0"/>
              <a:t>Smarter Anchor Boxes</a:t>
            </a:r>
            <a:r>
              <a:rPr lang="en-US" altLang="en-US" sz="1100" dirty="0"/>
              <a:t>: The model uses smarter anchor boxes to better predict bounding boxes around objects, which helps in reducing false positives and improving localization.</a:t>
            </a:r>
          </a:p>
          <a:p>
            <a:pPr algn="just"/>
            <a:r>
              <a:rPr lang="en-US" altLang="en-US" sz="1100" b="1" dirty="0"/>
              <a:t>Scalability</a:t>
            </a:r>
            <a:r>
              <a:rPr lang="en-US" altLang="en-US" sz="1100" dirty="0"/>
              <a:t>: YOLOv10 is designed to be scalable, with variants that balance between speed and accuracy, allowing you to choose the best model for your specific use case.</a:t>
            </a:r>
          </a:p>
        </p:txBody>
      </p:sp>
      <p:sp>
        <p:nvSpPr>
          <p:cNvPr id="26629" name="Text Placeholder 4">
            <a:extLst>
              <a:ext uri="{FF2B5EF4-FFF2-40B4-BE49-F238E27FC236}">
                <a16:creationId xmlns:a16="http://schemas.microsoft.com/office/drawing/2014/main" id="{793EDC0A-6B45-52AC-2B0E-E726F17491E5}"/>
              </a:ext>
            </a:extLst>
          </p:cNvPr>
          <p:cNvSpPr>
            <a:spLocks noGrp="1"/>
          </p:cNvSpPr>
          <p:nvPr>
            <p:ph type="body" sz="quarter" idx="3"/>
          </p:nvPr>
        </p:nvSpPr>
        <p:spPr>
          <a:xfrm>
            <a:off x="6194424" y="1699077"/>
            <a:ext cx="5157787" cy="483329"/>
          </a:xfrm>
        </p:spPr>
        <p:txBody>
          <a:bodyPr/>
          <a:lstStyle/>
          <a:p>
            <a:r>
              <a:rPr lang="en-IN" altLang="en-US" dirty="0"/>
              <a:t>Typical Workflow with YOLOv10:</a:t>
            </a:r>
          </a:p>
        </p:txBody>
      </p:sp>
      <p:sp>
        <p:nvSpPr>
          <p:cNvPr id="26630" name="Content Placeholder 5">
            <a:extLst>
              <a:ext uri="{FF2B5EF4-FFF2-40B4-BE49-F238E27FC236}">
                <a16:creationId xmlns:a16="http://schemas.microsoft.com/office/drawing/2014/main" id="{9931AC67-F1F5-6B9B-E9FD-D53887A99F0A}"/>
              </a:ext>
            </a:extLst>
          </p:cNvPr>
          <p:cNvSpPr>
            <a:spLocks noGrp="1"/>
          </p:cNvSpPr>
          <p:nvPr>
            <p:ph sz="quarter" idx="4"/>
          </p:nvPr>
        </p:nvSpPr>
        <p:spPr>
          <a:xfrm>
            <a:off x="6169024" y="2316631"/>
            <a:ext cx="5183188" cy="4019868"/>
          </a:xfrm>
        </p:spPr>
        <p:txBody>
          <a:bodyPr/>
          <a:lstStyle/>
          <a:p>
            <a:pPr algn="just"/>
            <a:r>
              <a:rPr lang="en-US" altLang="en-US" sz="1100" b="1" dirty="0"/>
              <a:t>Data Collection</a:t>
            </a:r>
            <a:r>
              <a:rPr lang="en-US" altLang="en-US" sz="1100" dirty="0"/>
              <a:t>: Gather a diverse set of images or videos of potholes from various environments, lighting conditions, and road types to ensure dataset diversity, and organize the data with relevant metadata for easy access and management.</a:t>
            </a:r>
          </a:p>
          <a:p>
            <a:pPr algn="just"/>
            <a:r>
              <a:rPr lang="en-US" altLang="en-US" sz="1100" b="1" dirty="0"/>
              <a:t>Annotation</a:t>
            </a:r>
            <a:r>
              <a:rPr lang="en-US" altLang="en-US" sz="1100" dirty="0"/>
              <a:t>: Use annotation tools to draw precise bounding boxes around potholes in the images, and perform a review or validation of annotations to ensure accuracy and consistency.</a:t>
            </a:r>
          </a:p>
          <a:p>
            <a:pPr algn="just"/>
            <a:r>
              <a:rPr lang="en-US" altLang="en-US" sz="1100" b="1" dirty="0"/>
              <a:t>Training</a:t>
            </a:r>
            <a:r>
              <a:rPr lang="en-US" altLang="en-US" sz="1100" dirty="0"/>
              <a:t>: Configure hyperparameters like learning rate, batch size, and number of epochs based on our dataset.</a:t>
            </a:r>
          </a:p>
          <a:p>
            <a:pPr algn="just"/>
            <a:r>
              <a:rPr lang="en-US" altLang="en-US" sz="1100" b="1" dirty="0"/>
              <a:t>Validation</a:t>
            </a:r>
            <a:r>
              <a:rPr lang="en-US" altLang="en-US" sz="1100" dirty="0"/>
              <a:t>: Adjust model hyperparameters based on performance metrics from the validation set to optimize model performance.</a:t>
            </a:r>
          </a:p>
          <a:p>
            <a:pPr algn="just"/>
            <a:r>
              <a:rPr lang="en-US" altLang="en-US" sz="1100" b="1" dirty="0"/>
              <a:t>Testing</a:t>
            </a:r>
            <a:r>
              <a:rPr lang="en-US" altLang="en-US" sz="1100" dirty="0"/>
              <a:t>: Assess the model’s performance on a test set that was not seen during training to measure its generalization ability, and identify strengths and weaknesses by analyzing metrics such as precision, recall, and F1-score.</a:t>
            </a:r>
          </a:p>
          <a:p>
            <a:pPr algn="just"/>
            <a:r>
              <a:rPr lang="en-US" altLang="en-US" sz="1100" b="1" dirty="0"/>
              <a:t>Deployment</a:t>
            </a:r>
            <a:r>
              <a:rPr lang="en-US" altLang="en-US" sz="1100" dirty="0"/>
              <a:t>: Deploy the trained model into the G.A.I.A system, ensuring it operates effectively in real-time scenarios, and conduct field tests to verify the system’s performance and reliability.</a:t>
            </a:r>
          </a:p>
          <a:p>
            <a:pPr algn="just"/>
            <a:r>
              <a:rPr lang="en-US" altLang="en-US" sz="1100" b="1" dirty="0"/>
              <a:t>Monitoring</a:t>
            </a:r>
            <a:r>
              <a:rPr lang="en-US" altLang="en-US" sz="1100" dirty="0"/>
              <a:t>: Continuously track the model’s accuracy and performance in the deployed system to detect any issues.</a:t>
            </a:r>
          </a:p>
        </p:txBody>
      </p:sp>
      <p:sp>
        <p:nvSpPr>
          <p:cNvPr id="3" name="Rectangle 2">
            <a:extLst>
              <a:ext uri="{FF2B5EF4-FFF2-40B4-BE49-F238E27FC236}">
                <a16:creationId xmlns:a16="http://schemas.microsoft.com/office/drawing/2014/main" id="{5CD19CF0-ABD2-5DC3-42A4-C1711F4327FC}"/>
              </a:ext>
            </a:extLst>
          </p:cNvPr>
          <p:cNvSpPr/>
          <p:nvPr/>
        </p:nvSpPr>
        <p:spPr>
          <a:xfrm>
            <a:off x="9194800" y="0"/>
            <a:ext cx="2997200" cy="101092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B2EBBA4C-5B66-7E38-B808-4F06FE2684A5}"/>
              </a:ext>
            </a:extLst>
          </p:cNvPr>
          <p:cNvSpPr>
            <a:spLocks noGrp="1"/>
          </p:cNvSpPr>
          <p:nvPr>
            <p:ph type="title"/>
          </p:nvPr>
        </p:nvSpPr>
        <p:spPr>
          <a:xfrm>
            <a:off x="838200" y="499348"/>
            <a:ext cx="2248949" cy="884835"/>
          </a:xfrm>
        </p:spPr>
        <p:txBody>
          <a:bodyPr/>
          <a:lstStyle/>
          <a:p>
            <a:pPr eaLnBrk="1" hangingPunct="1"/>
            <a:r>
              <a:rPr lang="en-US" altLang="en-US" dirty="0">
                <a:latin typeface="Bell MT" panose="02020503060305020303" pitchFamily="18" charset="0"/>
              </a:rPr>
              <a:t>Content</a:t>
            </a:r>
            <a:endParaRPr lang="en-IN" altLang="en-US" dirty="0">
              <a:latin typeface="Bell MT" panose="02020503060305020303" pitchFamily="18" charset="0"/>
            </a:endParaRPr>
          </a:p>
        </p:txBody>
      </p:sp>
      <p:sp>
        <p:nvSpPr>
          <p:cNvPr id="3" name="Content Placeholder 2">
            <a:extLst>
              <a:ext uri="{FF2B5EF4-FFF2-40B4-BE49-F238E27FC236}">
                <a16:creationId xmlns:a16="http://schemas.microsoft.com/office/drawing/2014/main" id="{B1A63DDB-74BA-85E8-01F0-1DB6B2386673}"/>
              </a:ext>
            </a:extLst>
          </p:cNvPr>
          <p:cNvSpPr>
            <a:spLocks noGrp="1"/>
          </p:cNvSpPr>
          <p:nvPr>
            <p:ph idx="1"/>
          </p:nvPr>
        </p:nvSpPr>
        <p:spPr>
          <a:xfrm>
            <a:off x="838200" y="1611969"/>
            <a:ext cx="10515600" cy="4503606"/>
          </a:xfrm>
        </p:spPr>
        <p:txBody>
          <a:bodyPr rtlCol="0">
            <a:normAutofit fontScale="47500" lnSpcReduction="20000"/>
          </a:bodyPr>
          <a:lstStyle/>
          <a:p>
            <a:pPr eaLnBrk="1" fontAlgn="auto" hangingPunct="1">
              <a:spcAft>
                <a:spcPts val="0"/>
              </a:spcAft>
              <a:defRPr/>
            </a:pPr>
            <a:r>
              <a:rPr lang="en-US" dirty="0"/>
              <a:t>Introduction</a:t>
            </a:r>
          </a:p>
          <a:p>
            <a:pPr eaLnBrk="1" fontAlgn="auto" hangingPunct="1">
              <a:spcAft>
                <a:spcPts val="0"/>
              </a:spcAft>
              <a:defRPr/>
            </a:pPr>
            <a:r>
              <a:rPr lang="en-US" dirty="0"/>
              <a:t>Project Team : Roles &amp; Responsibilities </a:t>
            </a:r>
          </a:p>
          <a:p>
            <a:pPr eaLnBrk="1" fontAlgn="auto" hangingPunct="1">
              <a:spcAft>
                <a:spcPts val="0"/>
              </a:spcAft>
              <a:defRPr/>
            </a:pPr>
            <a:r>
              <a:rPr lang="en-US" dirty="0"/>
              <a:t>Objective of the Project</a:t>
            </a:r>
          </a:p>
          <a:p>
            <a:pPr eaLnBrk="1" fontAlgn="auto" hangingPunct="1">
              <a:spcAft>
                <a:spcPts val="0"/>
              </a:spcAft>
              <a:defRPr/>
            </a:pPr>
            <a:r>
              <a:rPr lang="en-US" dirty="0"/>
              <a:t>Problem Statement</a:t>
            </a:r>
          </a:p>
          <a:p>
            <a:pPr eaLnBrk="1" fontAlgn="auto" hangingPunct="1">
              <a:spcAft>
                <a:spcPts val="0"/>
              </a:spcAft>
              <a:defRPr/>
            </a:pPr>
            <a:r>
              <a:rPr lang="en-US" dirty="0"/>
              <a:t>Research Paper Summary (in Tabular form)</a:t>
            </a:r>
          </a:p>
          <a:p>
            <a:pPr eaLnBrk="1" fontAlgn="auto" hangingPunct="1">
              <a:spcAft>
                <a:spcPts val="0"/>
              </a:spcAft>
              <a:defRPr/>
            </a:pPr>
            <a:r>
              <a:rPr lang="en-IN" dirty="0">
                <a:solidFill>
                  <a:srgbClr val="000000"/>
                </a:solidFill>
              </a:rPr>
              <a:t>Time Line Chart  -  Schedule</a:t>
            </a:r>
          </a:p>
          <a:p>
            <a:pPr eaLnBrk="1" fontAlgn="auto" hangingPunct="1">
              <a:spcAft>
                <a:spcPts val="0"/>
              </a:spcAft>
              <a:defRPr/>
            </a:pPr>
            <a:r>
              <a:rPr lang="en-US" dirty="0">
                <a:solidFill>
                  <a:srgbClr val="000000"/>
                </a:solidFill>
              </a:rPr>
              <a:t>UML Diagrams</a:t>
            </a:r>
            <a:endParaRPr lang="en-US" dirty="0"/>
          </a:p>
          <a:p>
            <a:pPr eaLnBrk="1" fontAlgn="auto" hangingPunct="1">
              <a:spcAft>
                <a:spcPts val="0"/>
              </a:spcAft>
              <a:defRPr/>
            </a:pPr>
            <a:r>
              <a:rPr lang="en-US" dirty="0"/>
              <a:t>Flowchart of the system</a:t>
            </a:r>
          </a:p>
          <a:p>
            <a:pPr eaLnBrk="1" fontAlgn="auto" hangingPunct="1">
              <a:spcAft>
                <a:spcPts val="0"/>
              </a:spcAft>
              <a:defRPr/>
            </a:pPr>
            <a:r>
              <a:rPr lang="en-US" dirty="0"/>
              <a:t>Implementation Details</a:t>
            </a:r>
          </a:p>
          <a:p>
            <a:pPr eaLnBrk="1" fontAlgn="auto" hangingPunct="1">
              <a:spcAft>
                <a:spcPts val="0"/>
              </a:spcAft>
              <a:defRPr/>
            </a:pPr>
            <a:r>
              <a:rPr lang="en-US" dirty="0"/>
              <a:t>Demonstration of the Project</a:t>
            </a:r>
          </a:p>
          <a:p>
            <a:pPr eaLnBrk="1" fontAlgn="auto" hangingPunct="1">
              <a:spcAft>
                <a:spcPts val="0"/>
              </a:spcAft>
              <a:defRPr/>
            </a:pPr>
            <a:r>
              <a:rPr lang="en-US" dirty="0"/>
              <a:t>Testing </a:t>
            </a:r>
          </a:p>
          <a:p>
            <a:pPr eaLnBrk="1" fontAlgn="auto" hangingPunct="1">
              <a:spcAft>
                <a:spcPts val="0"/>
              </a:spcAft>
              <a:defRPr/>
            </a:pPr>
            <a:r>
              <a:rPr lang="en-US" dirty="0"/>
              <a:t>Conclusion</a:t>
            </a:r>
          </a:p>
          <a:p>
            <a:pPr eaLnBrk="1" fontAlgn="auto" hangingPunct="1">
              <a:spcAft>
                <a:spcPts val="0"/>
              </a:spcAft>
              <a:defRPr/>
            </a:pPr>
            <a:r>
              <a:rPr lang="en-US" dirty="0"/>
              <a:t>Future Work</a:t>
            </a:r>
          </a:p>
          <a:p>
            <a:pPr eaLnBrk="1" fontAlgn="auto" hangingPunct="1">
              <a:spcAft>
                <a:spcPts val="0"/>
              </a:spcAft>
              <a:defRPr/>
            </a:pPr>
            <a:r>
              <a:rPr lang="en-US" dirty="0"/>
              <a:t>References</a:t>
            </a:r>
            <a:endParaRPr lang="en-IN" dirty="0"/>
          </a:p>
        </p:txBody>
      </p:sp>
      <p:sp>
        <p:nvSpPr>
          <p:cNvPr id="2" name="Rectangle 1">
            <a:extLst>
              <a:ext uri="{FF2B5EF4-FFF2-40B4-BE49-F238E27FC236}">
                <a16:creationId xmlns:a16="http://schemas.microsoft.com/office/drawing/2014/main" id="{12D498C6-4603-A475-EB88-BE2122F6A78E}"/>
              </a:ext>
            </a:extLst>
          </p:cNvPr>
          <p:cNvSpPr/>
          <p:nvPr/>
        </p:nvSpPr>
        <p:spPr>
          <a:xfrm>
            <a:off x="9194800" y="0"/>
            <a:ext cx="2997200" cy="10109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778DECD8-3D8F-2908-C228-B20FD7D8411B}"/>
              </a:ext>
            </a:extLst>
          </p:cNvPr>
          <p:cNvSpPr/>
          <p:nvPr/>
        </p:nvSpPr>
        <p:spPr>
          <a:xfrm>
            <a:off x="9194800" y="0"/>
            <a:ext cx="2997200" cy="101092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EB7DD1F6-535E-C226-36A6-A669C8E2B273}"/>
              </a:ext>
            </a:extLst>
          </p:cNvPr>
          <p:cNvSpPr>
            <a:spLocks noGrp="1"/>
          </p:cNvSpPr>
          <p:nvPr>
            <p:ph type="title"/>
          </p:nvPr>
        </p:nvSpPr>
        <p:spPr>
          <a:xfrm>
            <a:off x="314220" y="419450"/>
            <a:ext cx="4660451" cy="714244"/>
          </a:xfrm>
        </p:spPr>
        <p:txBody>
          <a:bodyPr/>
          <a:lstStyle/>
          <a:p>
            <a:r>
              <a:rPr lang="en-US" altLang="en-US" sz="3600" dirty="0">
                <a:latin typeface="Bell MT" panose="02020503060305020303" pitchFamily="18" charset="0"/>
              </a:rPr>
              <a:t>Algorithm (Yolov10)</a:t>
            </a:r>
            <a:endParaRPr lang="en-IN" altLang="en-US" sz="3600" dirty="0">
              <a:latin typeface="Bell MT" panose="02020503060305020303" pitchFamily="18" charset="0"/>
            </a:endParaRPr>
          </a:p>
        </p:txBody>
      </p:sp>
      <p:sp>
        <p:nvSpPr>
          <p:cNvPr id="3" name="Content Placeholder 2">
            <a:extLst>
              <a:ext uri="{FF2B5EF4-FFF2-40B4-BE49-F238E27FC236}">
                <a16:creationId xmlns:a16="http://schemas.microsoft.com/office/drawing/2014/main" id="{DB7FBBAD-E406-9F32-78D2-E88FB3508370}"/>
              </a:ext>
            </a:extLst>
          </p:cNvPr>
          <p:cNvSpPr>
            <a:spLocks noGrp="1"/>
          </p:cNvSpPr>
          <p:nvPr>
            <p:ph idx="1"/>
          </p:nvPr>
        </p:nvSpPr>
        <p:spPr>
          <a:xfrm>
            <a:off x="5714182" y="1564096"/>
            <a:ext cx="6172200" cy="5046429"/>
          </a:xfrm>
        </p:spPr>
        <p:txBody>
          <a:bodyPr/>
          <a:lstStyle/>
          <a:p>
            <a:pPr marL="0" indent="0" algn="just">
              <a:lnSpc>
                <a:spcPct val="100000"/>
              </a:lnSpc>
              <a:spcBef>
                <a:spcPts val="1800"/>
              </a:spcBef>
              <a:buFont typeface="Arial" panose="020B0604020202020204" pitchFamily="34" charset="0"/>
              <a:buNone/>
              <a:defRPr/>
            </a:pPr>
            <a:r>
              <a:rPr lang="en-US" sz="2400" b="1" dirty="0"/>
              <a:t>Technical Details of Yolov10</a:t>
            </a:r>
            <a:endParaRPr lang="en-US" sz="2800" b="1" dirty="0"/>
          </a:p>
          <a:p>
            <a:pPr algn="just">
              <a:lnSpc>
                <a:spcPct val="100000"/>
              </a:lnSpc>
              <a:spcBef>
                <a:spcPts val="1800"/>
              </a:spcBef>
              <a:defRPr/>
            </a:pPr>
            <a:r>
              <a:rPr lang="en-US" sz="1600" b="1" dirty="0"/>
              <a:t>Architecture</a:t>
            </a:r>
            <a:r>
              <a:rPr lang="en-US" sz="1600" dirty="0"/>
              <a:t>: YOLOv10 introduces architectural improvements over previous versions, including better backbone and neck structures that enhance feature extraction and object detection.</a:t>
            </a:r>
          </a:p>
          <a:p>
            <a:pPr algn="just">
              <a:lnSpc>
                <a:spcPct val="100000"/>
              </a:lnSpc>
              <a:spcBef>
                <a:spcPts val="1800"/>
              </a:spcBef>
              <a:defRPr/>
            </a:pPr>
            <a:r>
              <a:rPr lang="en-US" sz="1600" b="1" dirty="0"/>
              <a:t>Training Process</a:t>
            </a:r>
            <a:r>
              <a:rPr lang="en-US" sz="1600" dirty="0"/>
              <a:t>: The training process involves using a diverse dataset with labeled objects. YOLOv10 uses advanced augmentation techniques and optimized loss functions to improve model performance.</a:t>
            </a:r>
          </a:p>
          <a:p>
            <a:pPr algn="just">
              <a:lnSpc>
                <a:spcPct val="100000"/>
              </a:lnSpc>
              <a:spcBef>
                <a:spcPts val="1800"/>
              </a:spcBef>
              <a:defRPr/>
            </a:pPr>
            <a:r>
              <a:rPr lang="en-US" sz="1600" b="1" dirty="0"/>
              <a:t>Inference</a:t>
            </a:r>
            <a:r>
              <a:rPr lang="en-US" sz="1600" dirty="0"/>
              <a:t>: During inference, YOLOv10 processes input images through its network to produce predictions. It uses a combination of feature maps and detection heads to identify objects and their locations within the image.</a:t>
            </a:r>
          </a:p>
          <a:p>
            <a:pPr algn="just">
              <a:lnSpc>
                <a:spcPct val="100000"/>
              </a:lnSpc>
              <a:spcBef>
                <a:spcPts val="1800"/>
              </a:spcBef>
              <a:defRPr/>
            </a:pPr>
            <a:r>
              <a:rPr lang="en-US" sz="1600" b="1" dirty="0"/>
              <a:t>Applications</a:t>
            </a:r>
            <a:r>
              <a:rPr lang="en-US" sz="1600" dirty="0"/>
              <a:t>: YOLOv10 is used in a wide range of applications, including autonomous vehicles, surveillance systems, robotics, and any scenario where real-time object detection is critical.</a:t>
            </a:r>
          </a:p>
        </p:txBody>
      </p:sp>
      <p:sp>
        <p:nvSpPr>
          <p:cNvPr id="27652" name="Text Placeholder 3">
            <a:extLst>
              <a:ext uri="{FF2B5EF4-FFF2-40B4-BE49-F238E27FC236}">
                <a16:creationId xmlns:a16="http://schemas.microsoft.com/office/drawing/2014/main" id="{5E6C0F0D-4317-7318-B67F-BD27FD81772D}"/>
              </a:ext>
            </a:extLst>
          </p:cNvPr>
          <p:cNvSpPr>
            <a:spLocks noGrp="1"/>
          </p:cNvSpPr>
          <p:nvPr>
            <p:ph type="body" sz="half" idx="2"/>
          </p:nvPr>
        </p:nvSpPr>
        <p:spPr>
          <a:xfrm>
            <a:off x="314221" y="1564096"/>
            <a:ext cx="5163789" cy="5046429"/>
          </a:xfrm>
        </p:spPr>
        <p:txBody>
          <a:bodyPr/>
          <a:lstStyle/>
          <a:p>
            <a:pPr algn="just">
              <a:lnSpc>
                <a:spcPct val="100000"/>
              </a:lnSpc>
              <a:spcBef>
                <a:spcPts val="1800"/>
              </a:spcBef>
            </a:pPr>
            <a:r>
              <a:rPr lang="en-US" sz="2400" b="1" dirty="0"/>
              <a:t>Overview Of Yolov10</a:t>
            </a:r>
            <a:endParaRPr lang="en-US" altLang="en-US" sz="2400" dirty="0"/>
          </a:p>
          <a:p>
            <a:pPr marL="285750" indent="-285750" algn="just">
              <a:lnSpc>
                <a:spcPct val="100000"/>
              </a:lnSpc>
              <a:spcBef>
                <a:spcPts val="1800"/>
              </a:spcBef>
              <a:buFont typeface="Arial" panose="020B0604020202020204" pitchFamily="34" charset="0"/>
              <a:buChar char="•"/>
            </a:pPr>
            <a:r>
              <a:rPr lang="en-US" altLang="en-US" dirty="0"/>
              <a:t>YOLOv10, an advanced version in the YOLO (You Only Look Once) series, is a state-of-the-art object detection algorithm known for its high performance and efficiency.</a:t>
            </a:r>
          </a:p>
          <a:p>
            <a:pPr marL="285750" indent="-285750" algn="just">
              <a:lnSpc>
                <a:spcPct val="100000"/>
              </a:lnSpc>
              <a:spcBef>
                <a:spcPts val="1800"/>
              </a:spcBef>
              <a:buFont typeface="Arial" panose="020B0604020202020204" pitchFamily="34" charset="0"/>
              <a:buChar char="•"/>
            </a:pPr>
            <a:r>
              <a:rPr lang="en-US" altLang="en-US" dirty="0"/>
              <a:t>YOLOv10 is an extension of the YOLO object detection family, building upon the innovations introduced in previous versions such as YOLOv3, YOLOv4, and YOLOv5. YOLOv10 focuses on enhancing the model’s accuracy, speed, and robustness in detecting objects, including small and occluded items, making it well-suited for real-time applications.</a:t>
            </a:r>
            <a:endParaRPr lang="en-IN" altLang="en-US" dirty="0"/>
          </a:p>
        </p:txBody>
      </p:sp>
      <p:sp>
        <p:nvSpPr>
          <p:cNvPr id="4" name="Rectangle 3">
            <a:extLst>
              <a:ext uri="{FF2B5EF4-FFF2-40B4-BE49-F238E27FC236}">
                <a16:creationId xmlns:a16="http://schemas.microsoft.com/office/drawing/2014/main" id="{0E8D63B6-6ED2-EA1F-0ABE-98A05DF07B6E}"/>
              </a:ext>
            </a:extLst>
          </p:cNvPr>
          <p:cNvSpPr/>
          <p:nvPr/>
        </p:nvSpPr>
        <p:spPr>
          <a:xfrm>
            <a:off x="9194800" y="0"/>
            <a:ext cx="2997200" cy="101092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C194D-3297-5033-A176-2E57DF643A2B}"/>
              </a:ext>
            </a:extLst>
          </p:cNvPr>
          <p:cNvSpPr>
            <a:spLocks noGrp="1"/>
          </p:cNvSpPr>
          <p:nvPr>
            <p:ph type="title"/>
          </p:nvPr>
        </p:nvSpPr>
        <p:spPr>
          <a:xfrm>
            <a:off x="569010" y="354901"/>
            <a:ext cx="5349875" cy="863367"/>
          </a:xfrm>
        </p:spPr>
        <p:txBody>
          <a:bodyPr/>
          <a:lstStyle/>
          <a:p>
            <a:pPr>
              <a:defRPr/>
            </a:pPr>
            <a:r>
              <a:rPr lang="en-US" altLang="en-US" sz="2800" dirty="0">
                <a:latin typeface="Bell MT" panose="02020503060305020303" pitchFamily="18" charset="0"/>
              </a:rPr>
              <a:t>Yolov10 Charts, Comparison, Compatibility and Models</a:t>
            </a:r>
            <a:endParaRPr lang="en-IN" sz="2800" dirty="0">
              <a:latin typeface="Bell MT" panose="02020503060305020303" pitchFamily="18" charset="0"/>
            </a:endParaRPr>
          </a:p>
        </p:txBody>
      </p:sp>
      <p:pic>
        <p:nvPicPr>
          <p:cNvPr id="28675" name="Content Placeholder 7">
            <a:extLst>
              <a:ext uri="{FF2B5EF4-FFF2-40B4-BE49-F238E27FC236}">
                <a16:creationId xmlns:a16="http://schemas.microsoft.com/office/drawing/2014/main" id="{49CF3CB5-C196-C262-D2BB-CDFF878D963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76494" y="4244582"/>
            <a:ext cx="4810125" cy="2293938"/>
          </a:xfrm>
        </p:spPr>
      </p:pic>
      <p:pic>
        <p:nvPicPr>
          <p:cNvPr id="28677" name="Picture 8">
            <a:extLst>
              <a:ext uri="{FF2B5EF4-FFF2-40B4-BE49-F238E27FC236}">
                <a16:creationId xmlns:a16="http://schemas.microsoft.com/office/drawing/2014/main" id="{028664DB-13F1-716F-1F6C-7FC4BD1AFE7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6126" y="1696441"/>
            <a:ext cx="6348238" cy="446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8" name="Picture 9">
            <a:extLst>
              <a:ext uri="{FF2B5EF4-FFF2-40B4-BE49-F238E27FC236}">
                <a16:creationId xmlns:a16="http://schemas.microsoft.com/office/drawing/2014/main" id="{6854BD6E-A1C3-C232-91D9-2BC673DF7A2E}"/>
              </a:ext>
            </a:extLst>
          </p:cNvPr>
          <p:cNvPicPr>
            <a:picLocks noChangeAspect="1"/>
          </p:cNvPicPr>
          <p:nvPr/>
        </p:nvPicPr>
        <p:blipFill rotWithShape="1">
          <a:blip r:embed="rId4">
            <a:extLst>
              <a:ext uri="{28A0092B-C50C-407E-A947-70E740481C1C}">
                <a14:useLocalDpi xmlns:a14="http://schemas.microsoft.com/office/drawing/2010/main" val="0"/>
              </a:ext>
            </a:extLst>
          </a:blip>
          <a:srcRect l="4194" t="8008" r="4428" b="4067"/>
          <a:stretch/>
        </p:blipFill>
        <p:spPr bwMode="auto">
          <a:xfrm>
            <a:off x="245582" y="1442906"/>
            <a:ext cx="5349875" cy="246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EF1E74F2-3968-8063-EACA-1063ADE55F3C}"/>
              </a:ext>
            </a:extLst>
          </p:cNvPr>
          <p:cNvSpPr/>
          <p:nvPr/>
        </p:nvSpPr>
        <p:spPr>
          <a:xfrm>
            <a:off x="9194800" y="0"/>
            <a:ext cx="2997200" cy="101092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0BB886FA-1D1D-FE8F-32D8-36ACB3F73E1B}"/>
              </a:ext>
            </a:extLst>
          </p:cNvPr>
          <p:cNvSpPr>
            <a:spLocks noGrp="1"/>
          </p:cNvSpPr>
          <p:nvPr>
            <p:ph type="title"/>
          </p:nvPr>
        </p:nvSpPr>
        <p:spPr>
          <a:xfrm>
            <a:off x="470672" y="365125"/>
            <a:ext cx="8992110" cy="824621"/>
          </a:xfrm>
        </p:spPr>
        <p:txBody>
          <a:bodyPr/>
          <a:lstStyle/>
          <a:p>
            <a:r>
              <a:rPr lang="en-US" altLang="en-US" sz="3600" dirty="0">
                <a:latin typeface="Bell MT" panose="02020503060305020303" pitchFamily="18" charset="0"/>
              </a:rPr>
              <a:t>Nvidia Jetson (Edge Inference Device)</a:t>
            </a:r>
            <a:endParaRPr lang="en-IN" altLang="en-US" sz="3600" dirty="0">
              <a:latin typeface="Bell MT" panose="02020503060305020303" pitchFamily="18" charset="0"/>
            </a:endParaRPr>
          </a:p>
        </p:txBody>
      </p:sp>
      <p:sp>
        <p:nvSpPr>
          <p:cNvPr id="29699" name="Text Placeholder 2">
            <a:extLst>
              <a:ext uri="{FF2B5EF4-FFF2-40B4-BE49-F238E27FC236}">
                <a16:creationId xmlns:a16="http://schemas.microsoft.com/office/drawing/2014/main" id="{3CE5A8BA-935A-664B-FFC9-B5DDFFDD385A}"/>
              </a:ext>
            </a:extLst>
          </p:cNvPr>
          <p:cNvSpPr>
            <a:spLocks noGrp="1"/>
          </p:cNvSpPr>
          <p:nvPr>
            <p:ph type="body" idx="1"/>
          </p:nvPr>
        </p:nvSpPr>
        <p:spPr>
          <a:xfrm>
            <a:off x="470672" y="1912689"/>
            <a:ext cx="2840986" cy="462510"/>
          </a:xfrm>
        </p:spPr>
        <p:txBody>
          <a:bodyPr/>
          <a:lstStyle/>
          <a:p>
            <a:r>
              <a:rPr lang="en-US" altLang="en-US" dirty="0"/>
              <a:t>Nvidia Jetson Nano</a:t>
            </a:r>
            <a:endParaRPr lang="en-IN" altLang="en-US" dirty="0"/>
          </a:p>
        </p:txBody>
      </p:sp>
      <p:sp>
        <p:nvSpPr>
          <p:cNvPr id="29700" name="Content Placeholder 3">
            <a:extLst>
              <a:ext uri="{FF2B5EF4-FFF2-40B4-BE49-F238E27FC236}">
                <a16:creationId xmlns:a16="http://schemas.microsoft.com/office/drawing/2014/main" id="{E91F322A-515A-411D-B9F7-49EEACC947B7}"/>
              </a:ext>
            </a:extLst>
          </p:cNvPr>
          <p:cNvSpPr>
            <a:spLocks noGrp="1"/>
          </p:cNvSpPr>
          <p:nvPr>
            <p:ph sz="half" idx="2"/>
          </p:nvPr>
        </p:nvSpPr>
        <p:spPr>
          <a:xfrm>
            <a:off x="470672" y="2375198"/>
            <a:ext cx="5169425" cy="4184891"/>
          </a:xfrm>
        </p:spPr>
        <p:txBody>
          <a:bodyPr/>
          <a:lstStyle/>
          <a:p>
            <a:r>
              <a:rPr lang="en-IN" altLang="en-US" sz="1400" b="1" dirty="0"/>
              <a:t>Processor</a:t>
            </a:r>
            <a:r>
              <a:rPr lang="en-IN" altLang="en-US" sz="1400" dirty="0"/>
              <a:t>: Quad-core ARM Cortex-A57 CPU</a:t>
            </a:r>
          </a:p>
          <a:p>
            <a:r>
              <a:rPr lang="en-IN" altLang="en-US" sz="1400" b="1" dirty="0"/>
              <a:t>GPU</a:t>
            </a:r>
            <a:r>
              <a:rPr lang="en-IN" altLang="en-US" sz="1400" dirty="0"/>
              <a:t>: 128-core Maxwell GPU</a:t>
            </a:r>
          </a:p>
          <a:p>
            <a:r>
              <a:rPr lang="en-IN" altLang="en-US" sz="1400" b="1" dirty="0"/>
              <a:t>Memory</a:t>
            </a:r>
            <a:r>
              <a:rPr lang="en-IN" altLang="en-US" sz="1400" dirty="0"/>
              <a:t>: 4 GB LPDDR4</a:t>
            </a:r>
          </a:p>
          <a:p>
            <a:r>
              <a:rPr lang="en-IN" altLang="en-US" sz="1400" b="1" dirty="0"/>
              <a:t>Storage</a:t>
            </a:r>
            <a:r>
              <a:rPr lang="en-IN" altLang="en-US" sz="1400" dirty="0"/>
              <a:t>: microSD card slot (supports up to 256 GB)</a:t>
            </a:r>
          </a:p>
          <a:p>
            <a:r>
              <a:rPr lang="en-IN" altLang="en-US" sz="1400" b="1" dirty="0"/>
              <a:t>Networking</a:t>
            </a:r>
            <a:r>
              <a:rPr lang="en-IN" altLang="en-US" sz="1400" dirty="0"/>
              <a:t>: Gigabit Ethernet</a:t>
            </a:r>
            <a:endParaRPr lang="en-IN" altLang="en-US" sz="1400" b="1" dirty="0"/>
          </a:p>
          <a:p>
            <a:r>
              <a:rPr lang="en-IN" altLang="en-US" sz="1400" b="1" dirty="0"/>
              <a:t>I/O Ports</a:t>
            </a:r>
            <a:r>
              <a:rPr lang="en-IN" altLang="en-US" sz="1400" dirty="0"/>
              <a:t>:1x USB 3.0</a:t>
            </a:r>
          </a:p>
          <a:p>
            <a:pPr lvl="1"/>
            <a:r>
              <a:rPr lang="en-IN" altLang="en-US" sz="1400" dirty="0"/>
              <a:t>1x USB 2.0</a:t>
            </a:r>
          </a:p>
          <a:p>
            <a:pPr lvl="1"/>
            <a:r>
              <a:rPr lang="en-IN" altLang="en-US" sz="1400" dirty="0"/>
              <a:t>1x HDMI 2.0</a:t>
            </a:r>
          </a:p>
          <a:p>
            <a:pPr lvl="1"/>
            <a:r>
              <a:rPr lang="en-IN" altLang="en-US" sz="1400" dirty="0"/>
              <a:t>1x MIPI CSI-2 (up to 2x cameras)</a:t>
            </a:r>
          </a:p>
          <a:p>
            <a:pPr lvl="1"/>
            <a:r>
              <a:rPr lang="en-IN" altLang="en-US" sz="1400" dirty="0"/>
              <a:t>1x GPIO header (40-pin)</a:t>
            </a:r>
          </a:p>
          <a:p>
            <a:r>
              <a:rPr lang="en-IN" altLang="en-US" sz="1400" b="1" dirty="0"/>
              <a:t>Power Supply</a:t>
            </a:r>
            <a:r>
              <a:rPr lang="en-IN" altLang="en-US" sz="1400" dirty="0"/>
              <a:t>: 5V/4A (via barrel jack or USB-C)</a:t>
            </a:r>
          </a:p>
          <a:p>
            <a:r>
              <a:rPr lang="en-IN" altLang="en-US" sz="1400" b="1" dirty="0"/>
              <a:t>Dimensions</a:t>
            </a:r>
            <a:r>
              <a:rPr lang="en-IN" altLang="en-US" sz="1400" dirty="0"/>
              <a:t>: 100 mm x 80 mm</a:t>
            </a:r>
          </a:p>
          <a:p>
            <a:r>
              <a:rPr lang="en-IN" altLang="en-US" sz="1400" b="1" dirty="0"/>
              <a:t>Operating System</a:t>
            </a:r>
            <a:r>
              <a:rPr lang="en-IN" altLang="en-US" sz="1400" dirty="0"/>
              <a:t>: Ubuntu-based Linux (JetPack SDK)</a:t>
            </a:r>
          </a:p>
        </p:txBody>
      </p:sp>
      <p:sp>
        <p:nvSpPr>
          <p:cNvPr id="29701" name="Text Placeholder 4">
            <a:extLst>
              <a:ext uri="{FF2B5EF4-FFF2-40B4-BE49-F238E27FC236}">
                <a16:creationId xmlns:a16="http://schemas.microsoft.com/office/drawing/2014/main" id="{4A1AD19C-C7AC-DAB8-B79B-3DF482F057A2}"/>
              </a:ext>
            </a:extLst>
          </p:cNvPr>
          <p:cNvSpPr>
            <a:spLocks noGrp="1"/>
          </p:cNvSpPr>
          <p:nvPr>
            <p:ph type="body" sz="quarter" idx="3"/>
          </p:nvPr>
        </p:nvSpPr>
        <p:spPr>
          <a:xfrm>
            <a:off x="5803084" y="1912689"/>
            <a:ext cx="3340046" cy="462509"/>
          </a:xfrm>
        </p:spPr>
        <p:txBody>
          <a:bodyPr/>
          <a:lstStyle/>
          <a:p>
            <a:r>
              <a:rPr lang="en-US" altLang="en-US" dirty="0"/>
              <a:t>Nvidia Jetson Orin Nano</a:t>
            </a:r>
            <a:endParaRPr lang="en-IN" altLang="en-US" dirty="0"/>
          </a:p>
        </p:txBody>
      </p:sp>
      <p:sp>
        <p:nvSpPr>
          <p:cNvPr id="29702" name="Content Placeholder 5">
            <a:extLst>
              <a:ext uri="{FF2B5EF4-FFF2-40B4-BE49-F238E27FC236}">
                <a16:creationId xmlns:a16="http://schemas.microsoft.com/office/drawing/2014/main" id="{3D47B1C2-F7B0-F057-EBFA-627E3206D692}"/>
              </a:ext>
            </a:extLst>
          </p:cNvPr>
          <p:cNvSpPr>
            <a:spLocks noGrp="1"/>
          </p:cNvSpPr>
          <p:nvPr>
            <p:ph sz="quarter" idx="4"/>
          </p:nvPr>
        </p:nvSpPr>
        <p:spPr>
          <a:xfrm>
            <a:off x="5803084" y="2387527"/>
            <a:ext cx="5194883" cy="4172562"/>
          </a:xfrm>
        </p:spPr>
        <p:txBody>
          <a:bodyPr/>
          <a:lstStyle/>
          <a:p>
            <a:r>
              <a:rPr lang="en-IN" altLang="en-US" sz="1400" b="1" dirty="0"/>
              <a:t>Processor</a:t>
            </a:r>
            <a:r>
              <a:rPr lang="en-IN" altLang="en-US" sz="1400" dirty="0"/>
              <a:t>: 6-core ARM Cortex-A78AE CPU (quad-core + dual-core)</a:t>
            </a:r>
          </a:p>
          <a:p>
            <a:r>
              <a:rPr lang="en-IN" altLang="en-US" sz="1400" b="1" dirty="0"/>
              <a:t>GPU</a:t>
            </a:r>
            <a:r>
              <a:rPr lang="en-IN" altLang="en-US" sz="1400" dirty="0"/>
              <a:t>: 1024-core NVIDIA Ampere architecture GPU</a:t>
            </a:r>
          </a:p>
          <a:p>
            <a:r>
              <a:rPr lang="en-IN" altLang="en-US" sz="1400" b="1" dirty="0"/>
              <a:t>Memory</a:t>
            </a:r>
            <a:r>
              <a:rPr lang="en-IN" altLang="en-US" sz="1400" dirty="0"/>
              <a:t>: 8 GB LPDDR5</a:t>
            </a:r>
          </a:p>
          <a:p>
            <a:r>
              <a:rPr lang="en-IN" altLang="en-US" sz="1400" b="1" dirty="0"/>
              <a:t>Storage</a:t>
            </a:r>
            <a:r>
              <a:rPr lang="en-IN" altLang="en-US" sz="1400" dirty="0"/>
              <a:t>: 16 GB eMMC (embedded MultiMediaCard)</a:t>
            </a:r>
          </a:p>
          <a:p>
            <a:r>
              <a:rPr lang="en-IN" altLang="en-US" sz="1400" b="1" dirty="0"/>
              <a:t>Networking</a:t>
            </a:r>
            <a:r>
              <a:rPr lang="en-IN" altLang="en-US" sz="1400" dirty="0"/>
              <a:t>: Gigabit Ethernet</a:t>
            </a:r>
          </a:p>
          <a:p>
            <a:r>
              <a:rPr lang="en-IN" altLang="en-US" sz="1400" b="1" dirty="0"/>
              <a:t>I/O Ports</a:t>
            </a:r>
            <a:r>
              <a:rPr lang="en-IN" altLang="en-US" sz="1400" dirty="0"/>
              <a:t>:2x USB 3.2 Gen 1</a:t>
            </a:r>
          </a:p>
          <a:p>
            <a:pPr lvl="1"/>
            <a:r>
              <a:rPr lang="en-IN" altLang="en-US" sz="1400" dirty="0"/>
              <a:t>1x USB 2.0</a:t>
            </a:r>
          </a:p>
          <a:p>
            <a:pPr lvl="1"/>
            <a:r>
              <a:rPr lang="en-IN" altLang="en-US" sz="1400" dirty="0"/>
              <a:t>1x HDMI 2.1</a:t>
            </a:r>
          </a:p>
          <a:p>
            <a:pPr lvl="1"/>
            <a:r>
              <a:rPr lang="en-IN" altLang="en-US" sz="1400" dirty="0"/>
              <a:t>1x MIPI CSI-2 (up to 4x cameras)</a:t>
            </a:r>
          </a:p>
          <a:p>
            <a:pPr lvl="1"/>
            <a:r>
              <a:rPr lang="en-IN" altLang="en-US" sz="1400" dirty="0"/>
              <a:t>1x PCIe x4 (Gen 3)</a:t>
            </a:r>
          </a:p>
          <a:p>
            <a:pPr lvl="1"/>
            <a:r>
              <a:rPr lang="en-IN" altLang="en-US" sz="1400" dirty="0"/>
              <a:t>1x GPIO header (40-pin)</a:t>
            </a:r>
          </a:p>
          <a:p>
            <a:r>
              <a:rPr lang="en-IN" altLang="en-US" sz="1400" b="1" dirty="0"/>
              <a:t>Power Supply</a:t>
            </a:r>
            <a:r>
              <a:rPr lang="en-IN" altLang="en-US" sz="1400" dirty="0"/>
              <a:t>: 5V/4A (via barrel jack)</a:t>
            </a:r>
          </a:p>
          <a:p>
            <a:r>
              <a:rPr lang="en-IN" altLang="en-US" sz="1400" b="1" dirty="0"/>
              <a:t>Dimensions</a:t>
            </a:r>
            <a:r>
              <a:rPr lang="en-IN" altLang="en-US" sz="1400" dirty="0"/>
              <a:t>: 100 mm x 87 mm</a:t>
            </a:r>
          </a:p>
          <a:p>
            <a:r>
              <a:rPr lang="en-IN" altLang="en-US" sz="1400" b="1" dirty="0"/>
              <a:t>Operating System</a:t>
            </a:r>
            <a:r>
              <a:rPr lang="en-IN" altLang="en-US" sz="1400" dirty="0"/>
              <a:t>: Ubuntu-based Linux (JetPack SDK)</a:t>
            </a:r>
          </a:p>
        </p:txBody>
      </p:sp>
      <p:sp>
        <p:nvSpPr>
          <p:cNvPr id="10" name="TextBox 9">
            <a:extLst>
              <a:ext uri="{FF2B5EF4-FFF2-40B4-BE49-F238E27FC236}">
                <a16:creationId xmlns:a16="http://schemas.microsoft.com/office/drawing/2014/main" id="{2F609E66-C1DE-B63E-8D83-1479745BCB23}"/>
              </a:ext>
            </a:extLst>
          </p:cNvPr>
          <p:cNvSpPr txBox="1"/>
          <p:nvPr/>
        </p:nvSpPr>
        <p:spPr>
          <a:xfrm>
            <a:off x="470672" y="1189746"/>
            <a:ext cx="10223563" cy="528186"/>
          </a:xfrm>
          <a:prstGeom prst="rect">
            <a:avLst/>
          </a:prstGeom>
          <a:noFill/>
        </p:spPr>
        <p:txBody>
          <a:bodyPr wrap="square">
            <a:spAutoFit/>
          </a:bodyPr>
          <a:lstStyle/>
          <a:p>
            <a:pPr>
              <a:defRPr/>
            </a:pPr>
            <a:r>
              <a:rPr lang="en-US" sz="1400" dirty="0">
                <a:latin typeface="+mn-lt"/>
              </a:rPr>
              <a:t>NVIDIA Jetson is a series of embedded computing platforms designed for AI and machine learning applications in robotics, autonomous machines, and edge computing.</a:t>
            </a:r>
            <a:endParaRPr lang="en-IN" sz="1400" dirty="0">
              <a:latin typeface="+mn-lt"/>
            </a:endParaRPr>
          </a:p>
        </p:txBody>
      </p:sp>
      <p:sp>
        <p:nvSpPr>
          <p:cNvPr id="3" name="Rectangle 2">
            <a:extLst>
              <a:ext uri="{FF2B5EF4-FFF2-40B4-BE49-F238E27FC236}">
                <a16:creationId xmlns:a16="http://schemas.microsoft.com/office/drawing/2014/main" id="{8DE8AAC4-1630-06A5-D3B3-AA83ED09A3E2}"/>
              </a:ext>
            </a:extLst>
          </p:cNvPr>
          <p:cNvSpPr/>
          <p:nvPr/>
        </p:nvSpPr>
        <p:spPr>
          <a:xfrm>
            <a:off x="9194800" y="0"/>
            <a:ext cx="2997200" cy="101092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00C6FC1A-4282-6FBA-7F16-12C75FEC4E15}"/>
              </a:ext>
            </a:extLst>
          </p:cNvPr>
          <p:cNvSpPr>
            <a:spLocks noGrp="1"/>
          </p:cNvSpPr>
          <p:nvPr>
            <p:ph type="title"/>
          </p:nvPr>
        </p:nvSpPr>
        <p:spPr>
          <a:xfrm>
            <a:off x="711199" y="742048"/>
            <a:ext cx="4198938" cy="706772"/>
          </a:xfrm>
        </p:spPr>
        <p:txBody>
          <a:bodyPr/>
          <a:lstStyle/>
          <a:p>
            <a:r>
              <a:rPr lang="en-US" altLang="en-US" sz="3600" dirty="0">
                <a:latin typeface="Bell MT" panose="02020503060305020303" pitchFamily="18" charset="0"/>
              </a:rPr>
              <a:t>Nvidia Jetson Nano</a:t>
            </a:r>
            <a:endParaRPr lang="en-IN" altLang="en-US" sz="3600" dirty="0">
              <a:latin typeface="Bell MT" panose="02020503060305020303" pitchFamily="18" charset="0"/>
            </a:endParaRPr>
          </a:p>
        </p:txBody>
      </p:sp>
      <p:sp>
        <p:nvSpPr>
          <p:cNvPr id="30723" name="Content Placeholder 2">
            <a:extLst>
              <a:ext uri="{FF2B5EF4-FFF2-40B4-BE49-F238E27FC236}">
                <a16:creationId xmlns:a16="http://schemas.microsoft.com/office/drawing/2014/main" id="{FFD44BC1-D0EC-BB3F-0DEC-728C19888A4B}"/>
              </a:ext>
            </a:extLst>
          </p:cNvPr>
          <p:cNvSpPr>
            <a:spLocks noGrp="1"/>
          </p:cNvSpPr>
          <p:nvPr>
            <p:ph idx="1"/>
          </p:nvPr>
        </p:nvSpPr>
        <p:spPr>
          <a:xfrm>
            <a:off x="5443246" y="1574655"/>
            <a:ext cx="6172200" cy="4465419"/>
          </a:xfrm>
        </p:spPr>
        <p:txBody>
          <a:bodyPr anchor="ctr"/>
          <a:lstStyle/>
          <a:p>
            <a:pPr algn="just"/>
            <a:r>
              <a:rPr lang="en-US" altLang="en-US" sz="1800" b="1" dirty="0"/>
              <a:t>Low Processing Power</a:t>
            </a:r>
            <a:r>
              <a:rPr lang="en-US" altLang="en-US" sz="1800" dirty="0"/>
              <a:t>:</a:t>
            </a:r>
            <a:r>
              <a:rPr lang="en-US" altLang="en-US" sz="1800" b="1" dirty="0"/>
              <a:t> </a:t>
            </a:r>
            <a:r>
              <a:rPr lang="en-US" altLang="en-US" sz="1800" dirty="0"/>
              <a:t>The Jetson Nano's limited processing power resulted in slower execution of AI models and increased inference times. This affected the real-time performance of your pothole detection system, leading to delays in processing and reduced responsiveness.</a:t>
            </a:r>
          </a:p>
          <a:p>
            <a:pPr algn="just"/>
            <a:r>
              <a:rPr lang="en-US" altLang="en-US" sz="1800" b="1" dirty="0"/>
              <a:t>Higher Preprocessing Times</a:t>
            </a:r>
            <a:r>
              <a:rPr lang="en-US" altLang="en-US" sz="1800" dirty="0"/>
              <a:t>:  With lower computational capacity, preprocessing tasks such as image resizing, normalization, and data augmentation took longer to complete. This delay contributed to slower overall system performance and hindered the efficiency of the detection pipeline.</a:t>
            </a:r>
          </a:p>
          <a:p>
            <a:pPr algn="just"/>
            <a:r>
              <a:rPr lang="en-US" altLang="en-US" sz="1800" b="1" dirty="0"/>
              <a:t>RAM Overflow Issues</a:t>
            </a:r>
            <a:r>
              <a:rPr lang="en-US" altLang="en-US" sz="1800" dirty="0"/>
              <a:t>:</a:t>
            </a:r>
            <a:r>
              <a:rPr lang="en-US" altLang="en-US" sz="1800" b="1" dirty="0"/>
              <a:t> </a:t>
            </a:r>
            <a:r>
              <a:rPr lang="en-US" altLang="en-US" sz="1800" dirty="0"/>
              <a:t>The Jetson Nano's 4 GB of LPDDR4 memory was insufficient for handling the memory demands of the AI models and data processing tasks. This led to RAM overflow issues, causing crashes or significant slowdowns during model training and inference.</a:t>
            </a:r>
          </a:p>
        </p:txBody>
      </p:sp>
      <p:pic>
        <p:nvPicPr>
          <p:cNvPr id="30726" name="Picture 7">
            <a:extLst>
              <a:ext uri="{FF2B5EF4-FFF2-40B4-BE49-F238E27FC236}">
                <a16:creationId xmlns:a16="http://schemas.microsoft.com/office/drawing/2014/main" id="{E334C833-345A-C642-CDCB-E5A5684700BB}"/>
              </a:ext>
            </a:extLst>
          </p:cNvPr>
          <p:cNvPicPr>
            <a:picLocks noChangeAspect="1"/>
          </p:cNvPicPr>
          <p:nvPr/>
        </p:nvPicPr>
        <p:blipFill rotWithShape="1">
          <a:blip r:embed="rId2">
            <a:extLst>
              <a:ext uri="{28A0092B-C50C-407E-A947-70E740481C1C}">
                <a14:useLocalDpi xmlns:a14="http://schemas.microsoft.com/office/drawing/2010/main" val="0"/>
              </a:ext>
            </a:extLst>
          </a:blip>
          <a:srcRect t="25296" b="21979"/>
          <a:stretch/>
        </p:blipFill>
        <p:spPr bwMode="auto">
          <a:xfrm>
            <a:off x="711199" y="2725184"/>
            <a:ext cx="4198938" cy="2214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183EC6F4-1B1C-9430-0C39-F38947A53158}"/>
              </a:ext>
            </a:extLst>
          </p:cNvPr>
          <p:cNvSpPr/>
          <p:nvPr/>
        </p:nvSpPr>
        <p:spPr>
          <a:xfrm>
            <a:off x="9194800" y="0"/>
            <a:ext cx="2997200" cy="101092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0B1C5735-BA46-B55E-08D4-7CFA2C6B4B46}"/>
              </a:ext>
            </a:extLst>
          </p:cNvPr>
          <p:cNvSpPr>
            <a:spLocks noGrp="1"/>
          </p:cNvSpPr>
          <p:nvPr>
            <p:ph type="title"/>
          </p:nvPr>
        </p:nvSpPr>
        <p:spPr>
          <a:xfrm>
            <a:off x="328095" y="667072"/>
            <a:ext cx="5191861" cy="639659"/>
          </a:xfrm>
        </p:spPr>
        <p:txBody>
          <a:bodyPr/>
          <a:lstStyle/>
          <a:p>
            <a:r>
              <a:rPr lang="en-IN" altLang="en-US" sz="3600" dirty="0">
                <a:latin typeface="Bell MT" panose="02020503060305020303" pitchFamily="18" charset="0"/>
              </a:rPr>
              <a:t>Nvidia Jetson Orin Nano</a:t>
            </a:r>
          </a:p>
        </p:txBody>
      </p:sp>
      <p:sp>
        <p:nvSpPr>
          <p:cNvPr id="31747" name="Content Placeholder 2">
            <a:extLst>
              <a:ext uri="{FF2B5EF4-FFF2-40B4-BE49-F238E27FC236}">
                <a16:creationId xmlns:a16="http://schemas.microsoft.com/office/drawing/2014/main" id="{24DC31FA-5B5B-790A-5FE3-FF35EBD700AC}"/>
              </a:ext>
            </a:extLst>
          </p:cNvPr>
          <p:cNvSpPr>
            <a:spLocks noGrp="1"/>
          </p:cNvSpPr>
          <p:nvPr>
            <p:ph idx="1"/>
          </p:nvPr>
        </p:nvSpPr>
        <p:spPr>
          <a:xfrm>
            <a:off x="5290438" y="1566265"/>
            <a:ext cx="6172200" cy="4666755"/>
          </a:xfrm>
        </p:spPr>
        <p:txBody>
          <a:bodyPr/>
          <a:lstStyle/>
          <a:p>
            <a:pPr algn="just"/>
            <a:r>
              <a:rPr lang="en-US" altLang="en-US" sz="1800" b="1" dirty="0"/>
              <a:t>Enhanced Processing Power</a:t>
            </a:r>
            <a:r>
              <a:rPr lang="en-US" altLang="en-US" sz="1800" dirty="0"/>
              <a:t>: The Jetson Orin Nano, with its 6-core ARM Cortex-A78AE CPU and 1024-core Ampere GPU, provided a substantial boost in processing power. This improvement enabled faster execution of AI models and reduced inference times, enhancing the real-time performance of your pothole detection system.</a:t>
            </a:r>
          </a:p>
          <a:p>
            <a:pPr algn="just"/>
            <a:r>
              <a:rPr lang="en-US" altLang="en-US" sz="1800" b="1" dirty="0"/>
              <a:t>Reduced Preprocessing Times</a:t>
            </a:r>
            <a:r>
              <a:rPr lang="en-US" altLang="en-US" sz="1800" dirty="0"/>
              <a:t>: The increased computational capabilities of the Orin Nano allowed for more efficient preprocessing. Tasks like image resizing and data augmentation were completed more quickly, leading to a smoother and faster overall system performance.</a:t>
            </a:r>
          </a:p>
          <a:p>
            <a:pPr algn="just"/>
            <a:r>
              <a:rPr lang="en-US" altLang="en-US" sz="1800" b="1" dirty="0"/>
              <a:t>Increased RAM</a:t>
            </a:r>
            <a:r>
              <a:rPr lang="en-US" altLang="en-US" sz="1800" dirty="0"/>
              <a:t>: With 8 GB of LPDDR5 memory, the Orin Nano addressed the RAM overflow issues encountered with the Jetson Nano. This increased memory capacity allowed for better handling of large datasets and more complex models, reducing crashes and improving stability during both training and inference.</a:t>
            </a:r>
          </a:p>
        </p:txBody>
      </p:sp>
      <p:pic>
        <p:nvPicPr>
          <p:cNvPr id="31750" name="Picture 7">
            <a:extLst>
              <a:ext uri="{FF2B5EF4-FFF2-40B4-BE49-F238E27FC236}">
                <a16:creationId xmlns:a16="http://schemas.microsoft.com/office/drawing/2014/main" id="{1E5D08E3-86EF-8A68-7EF7-CA115F8A3BA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688" y="2266899"/>
            <a:ext cx="4130675" cy="326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6761656-3736-1E71-183F-0CC90ED66C57}"/>
              </a:ext>
            </a:extLst>
          </p:cNvPr>
          <p:cNvSpPr/>
          <p:nvPr/>
        </p:nvSpPr>
        <p:spPr>
          <a:xfrm>
            <a:off x="9194800" y="0"/>
            <a:ext cx="2997200" cy="101092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11FEB-31DB-FA87-EEF4-D609793F7506}"/>
              </a:ext>
            </a:extLst>
          </p:cNvPr>
          <p:cNvSpPr>
            <a:spLocks noGrp="1"/>
          </p:cNvSpPr>
          <p:nvPr>
            <p:ph type="title"/>
          </p:nvPr>
        </p:nvSpPr>
        <p:spPr>
          <a:xfrm>
            <a:off x="558979" y="389753"/>
            <a:ext cx="7444118" cy="759000"/>
          </a:xfrm>
        </p:spPr>
        <p:txBody>
          <a:bodyPr rtlCol="0">
            <a:normAutofit fontScale="90000"/>
          </a:bodyPr>
          <a:lstStyle/>
          <a:p>
            <a:pPr eaLnBrk="1" fontAlgn="auto" hangingPunct="1">
              <a:spcAft>
                <a:spcPts val="0"/>
              </a:spcAft>
              <a:defRPr/>
            </a:pPr>
            <a:r>
              <a:rPr lang="en-US" dirty="0">
                <a:latin typeface="Bell MT" panose="02020503060305020303" pitchFamily="18" charset="0"/>
              </a:rPr>
              <a:t>Examples of implemented work</a:t>
            </a:r>
            <a:endParaRPr lang="en-IN" dirty="0">
              <a:latin typeface="Bell MT" panose="02020503060305020303" pitchFamily="18" charset="0"/>
            </a:endParaRPr>
          </a:p>
        </p:txBody>
      </p:sp>
      <p:pic>
        <p:nvPicPr>
          <p:cNvPr id="32773" name="Picture 2">
            <a:extLst>
              <a:ext uri="{FF2B5EF4-FFF2-40B4-BE49-F238E27FC236}">
                <a16:creationId xmlns:a16="http://schemas.microsoft.com/office/drawing/2014/main" id="{66ED3B6A-A521-310E-9C4C-580357AF597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9425" y="1544376"/>
            <a:ext cx="5692775" cy="482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4" name="Picture 5">
            <a:extLst>
              <a:ext uri="{FF2B5EF4-FFF2-40B4-BE49-F238E27FC236}">
                <a16:creationId xmlns:a16="http://schemas.microsoft.com/office/drawing/2014/main" id="{5A0E5A1F-568B-4E0D-06AD-34496428A6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97654" y="1395516"/>
            <a:ext cx="3366894" cy="2505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5" name="Picture 6">
            <a:extLst>
              <a:ext uri="{FF2B5EF4-FFF2-40B4-BE49-F238E27FC236}">
                <a16:creationId xmlns:a16="http://schemas.microsoft.com/office/drawing/2014/main" id="{F27D45BC-9E1A-CED7-1E6B-3EF8476831F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97654" y="4130413"/>
            <a:ext cx="5197475"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6" name="Picture 7">
            <a:extLst>
              <a:ext uri="{FF2B5EF4-FFF2-40B4-BE49-F238E27FC236}">
                <a16:creationId xmlns:a16="http://schemas.microsoft.com/office/drawing/2014/main" id="{5B544EDD-4B30-52A5-4A16-EBF9F6B1A25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940954" y="2516698"/>
            <a:ext cx="1916218" cy="1253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D887DB25-3FBF-88FE-B736-ED9325E408A2}"/>
              </a:ext>
            </a:extLst>
          </p:cNvPr>
          <p:cNvSpPr/>
          <p:nvPr/>
        </p:nvSpPr>
        <p:spPr>
          <a:xfrm>
            <a:off x="9194800" y="0"/>
            <a:ext cx="2997200" cy="101092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1A4058D0-D0DF-9CF4-85F4-1B77D5FFD04B}"/>
              </a:ext>
            </a:extLst>
          </p:cNvPr>
          <p:cNvSpPr>
            <a:spLocks noGrp="1"/>
          </p:cNvSpPr>
          <p:nvPr>
            <p:ph type="title"/>
          </p:nvPr>
        </p:nvSpPr>
        <p:spPr>
          <a:xfrm>
            <a:off x="804993" y="318781"/>
            <a:ext cx="1879833" cy="800945"/>
          </a:xfrm>
        </p:spPr>
        <p:txBody>
          <a:bodyPr/>
          <a:lstStyle/>
          <a:p>
            <a:r>
              <a:rPr lang="en-IN" altLang="en-US" sz="3600" dirty="0">
                <a:latin typeface="Bell MT" panose="02020503060305020303" pitchFamily="18" charset="0"/>
              </a:rPr>
              <a:t>Testing</a:t>
            </a:r>
          </a:p>
        </p:txBody>
      </p:sp>
      <p:sp>
        <p:nvSpPr>
          <p:cNvPr id="33795" name="Content Placeholder 2">
            <a:extLst>
              <a:ext uri="{FF2B5EF4-FFF2-40B4-BE49-F238E27FC236}">
                <a16:creationId xmlns:a16="http://schemas.microsoft.com/office/drawing/2014/main" id="{E3C97547-4118-32FA-E5E4-864168CDC593}"/>
              </a:ext>
            </a:extLst>
          </p:cNvPr>
          <p:cNvSpPr>
            <a:spLocks noGrp="1"/>
          </p:cNvSpPr>
          <p:nvPr>
            <p:ph idx="1"/>
          </p:nvPr>
        </p:nvSpPr>
        <p:spPr>
          <a:xfrm>
            <a:off x="804993" y="1119726"/>
            <a:ext cx="10582013" cy="5494789"/>
          </a:xfrm>
        </p:spPr>
        <p:txBody>
          <a:bodyPr/>
          <a:lstStyle/>
          <a:p>
            <a:pPr algn="just">
              <a:lnSpc>
                <a:spcPct val="114000"/>
              </a:lnSpc>
            </a:pPr>
            <a:r>
              <a:rPr lang="en-US" altLang="en-US" sz="2000" dirty="0"/>
              <a:t>The testing phase of G.A.I.A involved rigorous evaluation under various conditions to ensure the system's reliability and accuracy. Testing was conducted on different road types, including highways, city streets, and rural roads, under varying weather conditions such as bright sunlight, rain, and low-light scenarios. The model was tested for its ability to detect potholes of different sizes and shapes, ensuring that even small or irregularly shaped potholes could be identified. The testing also included stress tests, where the system was fed large volumes of data to assess its processing speed and efficiency.</a:t>
            </a:r>
          </a:p>
          <a:p>
            <a:pPr algn="just">
              <a:lnSpc>
                <a:spcPct val="114000"/>
              </a:lnSpc>
            </a:pPr>
            <a:r>
              <a:rPr lang="en-US" altLang="en-US" sz="2000" dirty="0"/>
              <a:t>The test cases for G.A.I.A were designed to cover a wide range of scenarios to validate the system's performance. Each test case included specific inputs, expected outputs, and actual results. For instance, one test case involved detecting a large pothole on a rural road in bright sunlight, where the expected output was a bounding box around the pothole with an accuracy label. Another test case focused on detecting multiple small potholes on a city street at night, where the system had to accurately identify each pothole despite low visibility. The results of these test cases showed that the system consistently performed well, with accuracy rates within the expected range.</a:t>
            </a:r>
            <a:endParaRPr lang="en-IN" altLang="en-US" sz="2000" dirty="0"/>
          </a:p>
        </p:txBody>
      </p:sp>
      <p:sp>
        <p:nvSpPr>
          <p:cNvPr id="3" name="Rectangle 2">
            <a:extLst>
              <a:ext uri="{FF2B5EF4-FFF2-40B4-BE49-F238E27FC236}">
                <a16:creationId xmlns:a16="http://schemas.microsoft.com/office/drawing/2014/main" id="{2CC7731D-91AD-8911-80CE-938AD365743A}"/>
              </a:ext>
            </a:extLst>
          </p:cNvPr>
          <p:cNvSpPr/>
          <p:nvPr/>
        </p:nvSpPr>
        <p:spPr>
          <a:xfrm>
            <a:off x="9194800" y="0"/>
            <a:ext cx="2997200" cy="101092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6ED878C9-CA82-7DB8-0579-5A979F79C5D2}"/>
              </a:ext>
            </a:extLst>
          </p:cNvPr>
          <p:cNvSpPr>
            <a:spLocks noGrp="1"/>
          </p:cNvSpPr>
          <p:nvPr>
            <p:ph type="title"/>
          </p:nvPr>
        </p:nvSpPr>
        <p:spPr>
          <a:xfrm>
            <a:off x="838200" y="440626"/>
            <a:ext cx="3180127" cy="834501"/>
          </a:xfrm>
        </p:spPr>
        <p:txBody>
          <a:bodyPr/>
          <a:lstStyle/>
          <a:p>
            <a:pPr eaLnBrk="1" hangingPunct="1"/>
            <a:r>
              <a:rPr lang="en-US" altLang="en-US" sz="4000" dirty="0">
                <a:latin typeface="Bell MT" panose="02020503060305020303" pitchFamily="18" charset="0"/>
              </a:rPr>
              <a:t>Future Work</a:t>
            </a:r>
            <a:endParaRPr lang="en-IN" altLang="en-US" sz="4000" dirty="0">
              <a:latin typeface="Bell MT" panose="02020503060305020303" pitchFamily="18" charset="0"/>
            </a:endParaRPr>
          </a:p>
        </p:txBody>
      </p:sp>
      <p:sp>
        <p:nvSpPr>
          <p:cNvPr id="34819" name="Content Placeholder 2">
            <a:extLst>
              <a:ext uri="{FF2B5EF4-FFF2-40B4-BE49-F238E27FC236}">
                <a16:creationId xmlns:a16="http://schemas.microsoft.com/office/drawing/2014/main" id="{2F037D21-D990-DFFF-4C01-DCE226132B0F}"/>
              </a:ext>
            </a:extLst>
          </p:cNvPr>
          <p:cNvSpPr>
            <a:spLocks noGrp="1"/>
          </p:cNvSpPr>
          <p:nvPr>
            <p:ph idx="1"/>
          </p:nvPr>
        </p:nvSpPr>
        <p:spPr>
          <a:xfrm>
            <a:off x="838200" y="1716568"/>
            <a:ext cx="10515600" cy="4351338"/>
          </a:xfrm>
        </p:spPr>
        <p:txBody>
          <a:bodyPr/>
          <a:lstStyle/>
          <a:p>
            <a:pPr marL="0" indent="0" algn="just" eaLnBrk="1" hangingPunct="1">
              <a:lnSpc>
                <a:spcPct val="114000"/>
              </a:lnSpc>
              <a:buNone/>
            </a:pPr>
            <a:r>
              <a:rPr lang="en-US" altLang="en-US" sz="2500" dirty="0"/>
              <a:t>Future work on the G.A.I.A project will focus on expanding its capabilities and improving its performance. Planned developments include integrating live and video inferencing into the inferencing website, allowing users to monitor road conditions in real-time remotely. Additionally, there will be efforts to enhance the model's accuracy by expanding the dataset to include more diverse road conditions and using more advanced training techniques. The team also aims to explore the possibility of integrating the system with autonomous vehicles, enabling on-the-fly detection and reporting of potholes as vehicles navigate the roads.</a:t>
            </a:r>
            <a:endParaRPr lang="en-IN" altLang="en-US" sz="2500" dirty="0"/>
          </a:p>
        </p:txBody>
      </p:sp>
      <p:sp>
        <p:nvSpPr>
          <p:cNvPr id="3" name="Rectangle 2">
            <a:extLst>
              <a:ext uri="{FF2B5EF4-FFF2-40B4-BE49-F238E27FC236}">
                <a16:creationId xmlns:a16="http://schemas.microsoft.com/office/drawing/2014/main" id="{792C181E-0195-62D0-B629-A88F6F4AA3E5}"/>
              </a:ext>
            </a:extLst>
          </p:cNvPr>
          <p:cNvSpPr/>
          <p:nvPr/>
        </p:nvSpPr>
        <p:spPr>
          <a:xfrm>
            <a:off x="9194800" y="0"/>
            <a:ext cx="2997200" cy="101092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FAA51576-0BC7-3C5D-215B-574CFB01D2C7}"/>
              </a:ext>
            </a:extLst>
          </p:cNvPr>
          <p:cNvSpPr>
            <a:spLocks noGrp="1"/>
          </p:cNvSpPr>
          <p:nvPr>
            <p:ph type="title"/>
          </p:nvPr>
        </p:nvSpPr>
        <p:spPr>
          <a:xfrm>
            <a:off x="634999" y="360720"/>
            <a:ext cx="2836178" cy="800945"/>
          </a:xfrm>
        </p:spPr>
        <p:txBody>
          <a:bodyPr/>
          <a:lstStyle/>
          <a:p>
            <a:pPr eaLnBrk="1" hangingPunct="1"/>
            <a:r>
              <a:rPr lang="en-US" altLang="en-US" sz="4000" dirty="0">
                <a:latin typeface="Bell MT" panose="02020503060305020303" pitchFamily="18" charset="0"/>
              </a:rPr>
              <a:t>References</a:t>
            </a:r>
          </a:p>
        </p:txBody>
      </p:sp>
      <p:sp>
        <p:nvSpPr>
          <p:cNvPr id="35843" name="Content Placeholder 2">
            <a:extLst>
              <a:ext uri="{FF2B5EF4-FFF2-40B4-BE49-F238E27FC236}">
                <a16:creationId xmlns:a16="http://schemas.microsoft.com/office/drawing/2014/main" id="{F9DA7BD1-E477-44D7-7878-48E0F199928B}"/>
              </a:ext>
            </a:extLst>
          </p:cNvPr>
          <p:cNvSpPr>
            <a:spLocks noGrp="1"/>
          </p:cNvSpPr>
          <p:nvPr>
            <p:ph idx="1"/>
          </p:nvPr>
        </p:nvSpPr>
        <p:spPr>
          <a:xfrm>
            <a:off x="634999" y="1294708"/>
            <a:ext cx="11225169" cy="5202572"/>
          </a:xfrm>
        </p:spPr>
        <p:txBody>
          <a:bodyPr/>
          <a:lstStyle/>
          <a:p>
            <a:pPr>
              <a:lnSpc>
                <a:spcPct val="175000"/>
              </a:lnSpc>
              <a:spcBef>
                <a:spcPts val="1200"/>
              </a:spcBef>
              <a:spcAft>
                <a:spcPts val="0"/>
              </a:spcAft>
            </a:pPr>
            <a:r>
              <a:rPr lang="en-US" altLang="en-US" sz="2400" dirty="0"/>
              <a:t>Object Detection with TensorFlow Lite Model Maker</a:t>
            </a:r>
          </a:p>
          <a:p>
            <a:pPr lvl="1">
              <a:lnSpc>
                <a:spcPct val="175000"/>
              </a:lnSpc>
              <a:spcBef>
                <a:spcPts val="1200"/>
              </a:spcBef>
              <a:spcAft>
                <a:spcPts val="0"/>
              </a:spcAft>
            </a:pPr>
            <a:r>
              <a:rPr lang="en-US" altLang="en-US" sz="1400" dirty="0"/>
              <a:t>(</a:t>
            </a:r>
            <a:r>
              <a:rPr lang="en-US" altLang="en-US" sz="1400" dirty="0">
                <a:hlinkClick r:id="rId2">
                  <a:extLst>
                    <a:ext uri="{A12FA001-AC4F-418D-AE19-62706E023703}">
                      <ahyp:hlinkClr xmlns:ahyp="http://schemas.microsoft.com/office/drawing/2018/hyperlinkcolor" val="tx"/>
                    </a:ext>
                  </a:extLst>
                </a:hlinkClick>
              </a:rPr>
              <a:t>https://www.tensorflow.org/lite/models/modify/model_maker/object_detection</a:t>
            </a:r>
            <a:r>
              <a:rPr lang="en-US" altLang="en-US" sz="1400" dirty="0"/>
              <a:t>)</a:t>
            </a:r>
          </a:p>
          <a:p>
            <a:pPr>
              <a:lnSpc>
                <a:spcPct val="175000"/>
              </a:lnSpc>
              <a:spcBef>
                <a:spcPts val="1200"/>
              </a:spcBef>
              <a:spcAft>
                <a:spcPts val="0"/>
              </a:spcAft>
            </a:pPr>
            <a:r>
              <a:rPr lang="en-US" altLang="en-US" sz="2400" dirty="0"/>
              <a:t>YOLOv10 Object detection Model </a:t>
            </a:r>
          </a:p>
          <a:p>
            <a:pPr lvl="1">
              <a:lnSpc>
                <a:spcPct val="175000"/>
              </a:lnSpc>
              <a:spcBef>
                <a:spcPts val="1200"/>
              </a:spcBef>
              <a:spcAft>
                <a:spcPts val="0"/>
              </a:spcAft>
            </a:pPr>
            <a:r>
              <a:rPr lang="en-US" altLang="en-US" sz="1400" dirty="0"/>
              <a:t>(</a:t>
            </a:r>
            <a:r>
              <a:rPr lang="en-US" altLang="en-US" sz="1400" u="sng" dirty="0">
                <a:hlinkClick r:id="rId3">
                  <a:extLst>
                    <a:ext uri="{A12FA001-AC4F-418D-AE19-62706E023703}">
                      <ahyp:hlinkClr xmlns:ahyp="http://schemas.microsoft.com/office/drawing/2018/hyperlinkcolor" val="tx"/>
                    </a:ext>
                  </a:extLst>
                </a:hlinkClick>
              </a:rPr>
              <a:t>https://github.com/ultralytics/ultralytics/blob/main/docs/en/models/yolov10.md</a:t>
            </a:r>
            <a:r>
              <a:rPr lang="en-US" altLang="en-US" sz="1400" dirty="0"/>
              <a:t>)</a:t>
            </a:r>
          </a:p>
          <a:p>
            <a:pPr>
              <a:lnSpc>
                <a:spcPct val="175000"/>
              </a:lnSpc>
              <a:spcBef>
                <a:spcPts val="1200"/>
              </a:spcBef>
              <a:spcAft>
                <a:spcPts val="0"/>
              </a:spcAft>
            </a:pPr>
            <a:r>
              <a:rPr lang="en-US" altLang="en-US" sz="2400" dirty="0"/>
              <a:t>Evaluate &amp; Monitor ML Models</a:t>
            </a:r>
          </a:p>
          <a:p>
            <a:pPr lvl="1">
              <a:lnSpc>
                <a:spcPct val="175000"/>
              </a:lnSpc>
              <a:spcBef>
                <a:spcPts val="1200"/>
              </a:spcBef>
              <a:spcAft>
                <a:spcPts val="0"/>
              </a:spcAft>
            </a:pPr>
            <a:r>
              <a:rPr lang="en-US" altLang="en-US" sz="1400" dirty="0"/>
              <a:t>(</a:t>
            </a:r>
            <a:r>
              <a:rPr lang="en-US" altLang="en-US" sz="1400" dirty="0">
                <a:hlinkClick r:id="rId4">
                  <a:extLst>
                    <a:ext uri="{A12FA001-AC4F-418D-AE19-62706E023703}">
                      <ahyp:hlinkClr xmlns:ahyp="http://schemas.microsoft.com/office/drawing/2018/hyperlinkcolor" val="tx"/>
                    </a:ext>
                  </a:extLst>
                </a:hlinkClick>
              </a:rPr>
              <a:t>https://github.com/evidentlyai/evidently/</a:t>
            </a:r>
            <a:r>
              <a:rPr lang="en-US" altLang="en-US" sz="1400" dirty="0"/>
              <a:t>)</a:t>
            </a:r>
          </a:p>
          <a:p>
            <a:pPr>
              <a:lnSpc>
                <a:spcPct val="175000"/>
              </a:lnSpc>
              <a:spcBef>
                <a:spcPts val="1200"/>
              </a:spcBef>
              <a:spcAft>
                <a:spcPts val="0"/>
              </a:spcAft>
            </a:pPr>
            <a:r>
              <a:rPr lang="en-US" altLang="en-US" sz="2400" dirty="0"/>
              <a:t>Drone Flight Path Mapping</a:t>
            </a:r>
          </a:p>
          <a:p>
            <a:pPr lvl="1">
              <a:lnSpc>
                <a:spcPct val="175000"/>
              </a:lnSpc>
              <a:spcBef>
                <a:spcPts val="1200"/>
              </a:spcBef>
              <a:spcAft>
                <a:spcPts val="0"/>
              </a:spcAft>
            </a:pPr>
            <a:r>
              <a:rPr lang="en-US" altLang="en-US" sz="1400" dirty="0"/>
              <a:t>(</a:t>
            </a:r>
            <a:r>
              <a:rPr lang="en-US" altLang="en-US" sz="1400" dirty="0">
                <a:hlinkClick r:id="rId5">
                  <a:extLst>
                    <a:ext uri="{A12FA001-AC4F-418D-AE19-62706E023703}">
                      <ahyp:hlinkClr xmlns:ahyp="http://schemas.microsoft.com/office/drawing/2018/hyperlinkcolor" val="tx"/>
                    </a:ext>
                  </a:extLst>
                </a:hlinkClick>
              </a:rPr>
              <a:t>https://robots.net/tech/how-to-program-drone-flight-path/)</a:t>
            </a:r>
            <a:endParaRPr lang="en-US" altLang="en-US" sz="1400" dirty="0"/>
          </a:p>
        </p:txBody>
      </p:sp>
      <p:sp>
        <p:nvSpPr>
          <p:cNvPr id="3" name="Rectangle 2">
            <a:extLst>
              <a:ext uri="{FF2B5EF4-FFF2-40B4-BE49-F238E27FC236}">
                <a16:creationId xmlns:a16="http://schemas.microsoft.com/office/drawing/2014/main" id="{FCA6E36C-B764-BC6A-2511-231CE641C06F}"/>
              </a:ext>
            </a:extLst>
          </p:cNvPr>
          <p:cNvSpPr/>
          <p:nvPr/>
        </p:nvSpPr>
        <p:spPr>
          <a:xfrm>
            <a:off x="9194800" y="0"/>
            <a:ext cx="2997200" cy="101092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D0E4E0"/>
        </a:solidFill>
        <a:effectLst/>
      </p:bgPr>
    </p:bg>
    <p:spTree>
      <p:nvGrpSpPr>
        <p:cNvPr id="1" name=""/>
        <p:cNvGrpSpPr/>
        <p:nvPr/>
      </p:nvGrpSpPr>
      <p:grpSpPr>
        <a:xfrm>
          <a:off x="0" y="0"/>
          <a:ext cx="0" cy="0"/>
          <a:chOff x="0" y="0"/>
          <a:chExt cx="0" cy="0"/>
        </a:xfrm>
      </p:grpSpPr>
      <p:sp>
        <p:nvSpPr>
          <p:cNvPr id="36866" name="Title 6">
            <a:extLst>
              <a:ext uri="{FF2B5EF4-FFF2-40B4-BE49-F238E27FC236}">
                <a16:creationId xmlns:a16="http://schemas.microsoft.com/office/drawing/2014/main" id="{7C915CFF-0A7B-740F-383B-0853CCDA2B92}"/>
              </a:ext>
            </a:extLst>
          </p:cNvPr>
          <p:cNvSpPr>
            <a:spLocks noGrp="1"/>
          </p:cNvSpPr>
          <p:nvPr>
            <p:ph type="title"/>
          </p:nvPr>
        </p:nvSpPr>
        <p:spPr>
          <a:xfrm>
            <a:off x="2753497" y="1577064"/>
            <a:ext cx="6685006" cy="3703872"/>
          </a:xfrm>
        </p:spPr>
        <p:txBody>
          <a:bodyPr/>
          <a:lstStyle/>
          <a:p>
            <a:pPr algn="ctr" eaLnBrk="1" hangingPunct="1"/>
            <a:r>
              <a:rPr lang="en-US" altLang="en-US" sz="9600" dirty="0">
                <a:latin typeface="Bell MT" panose="02020503060305020303" pitchFamily="18" charset="0"/>
              </a:rPr>
              <a:t>Thank You</a:t>
            </a:r>
            <a:endParaRPr lang="en-IN" altLang="en-US" sz="9600" dirty="0">
              <a:latin typeface="Bell MT" panose="02020503060305020303" pitchFamily="18" charset="0"/>
            </a:endParaRPr>
          </a:p>
        </p:txBody>
      </p:sp>
      <p:sp>
        <p:nvSpPr>
          <p:cNvPr id="3" name="Rectangle 2">
            <a:extLst>
              <a:ext uri="{FF2B5EF4-FFF2-40B4-BE49-F238E27FC236}">
                <a16:creationId xmlns:a16="http://schemas.microsoft.com/office/drawing/2014/main" id="{8C83780C-5D09-DF1A-1DC6-028C91F92743}"/>
              </a:ext>
            </a:extLst>
          </p:cNvPr>
          <p:cNvSpPr/>
          <p:nvPr/>
        </p:nvSpPr>
        <p:spPr>
          <a:xfrm>
            <a:off x="9194800" y="0"/>
            <a:ext cx="2997200" cy="1097280"/>
          </a:xfrm>
          <a:prstGeom prst="rect">
            <a:avLst/>
          </a:prstGeom>
          <a:solidFill>
            <a:srgbClr val="D0E4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A72C7F6E-3D4F-9053-DEB6-60ABC0DFE554}"/>
              </a:ext>
            </a:extLst>
          </p:cNvPr>
          <p:cNvSpPr>
            <a:spLocks noGrp="1"/>
          </p:cNvSpPr>
          <p:nvPr>
            <p:ph type="title"/>
          </p:nvPr>
        </p:nvSpPr>
        <p:spPr>
          <a:xfrm>
            <a:off x="838200" y="499349"/>
            <a:ext cx="3490519" cy="926780"/>
          </a:xfrm>
        </p:spPr>
        <p:txBody>
          <a:bodyPr/>
          <a:lstStyle/>
          <a:p>
            <a:pPr eaLnBrk="1" hangingPunct="1"/>
            <a:r>
              <a:rPr lang="en-US" altLang="en-US" dirty="0">
                <a:latin typeface="Bell MT" panose="02020503060305020303" pitchFamily="18" charset="0"/>
              </a:rPr>
              <a:t>Introduction</a:t>
            </a:r>
            <a:endParaRPr lang="en-IN" altLang="en-US" dirty="0">
              <a:latin typeface="Bell MT" panose="02020503060305020303" pitchFamily="18" charset="0"/>
            </a:endParaRPr>
          </a:p>
        </p:txBody>
      </p:sp>
      <p:sp>
        <p:nvSpPr>
          <p:cNvPr id="12291" name="Content Placeholder 2">
            <a:extLst>
              <a:ext uri="{FF2B5EF4-FFF2-40B4-BE49-F238E27FC236}">
                <a16:creationId xmlns:a16="http://schemas.microsoft.com/office/drawing/2014/main" id="{374C08DC-A05F-CEA1-00DE-68E3617D8913}"/>
              </a:ext>
            </a:extLst>
          </p:cNvPr>
          <p:cNvSpPr>
            <a:spLocks noGrp="1"/>
          </p:cNvSpPr>
          <p:nvPr>
            <p:ph idx="1"/>
          </p:nvPr>
        </p:nvSpPr>
        <p:spPr>
          <a:xfrm>
            <a:off x="838200" y="1641067"/>
            <a:ext cx="10515600" cy="4351338"/>
          </a:xfrm>
        </p:spPr>
        <p:txBody>
          <a:bodyPr/>
          <a:lstStyle/>
          <a:p>
            <a:pPr marL="0" indent="0" algn="just" eaLnBrk="1" hangingPunct="1">
              <a:lnSpc>
                <a:spcPct val="100000"/>
              </a:lnSpc>
              <a:buNone/>
            </a:pPr>
            <a:r>
              <a:rPr lang="en-US" altLang="en-US" sz="2500" dirty="0"/>
              <a:t>G.A.I.A (Ground Assessment and Identification Assistant) project is an innovative solution designed to address the escalating issue of road safety by detecting potholes using advanced technologies. By integrating Artificial Intelligence (AI), Machine Learning (ML), and the Internet of Things (IoT), G.A.I.A provides a proactive approach to infrastructure maintenance, ensuring early detection of potholes that can prevent accidents and improve road quality. This project leverages state-of-the-art techniques to develop a reliable and efficient system that can operate in real-time, offering a comprehensive solution to one of the most common yet critical problems faced by modern transportation systems.</a:t>
            </a:r>
            <a:endParaRPr lang="en-IN" altLang="en-US" sz="2500" dirty="0"/>
          </a:p>
        </p:txBody>
      </p:sp>
      <p:sp>
        <p:nvSpPr>
          <p:cNvPr id="3" name="Rectangle 2">
            <a:extLst>
              <a:ext uri="{FF2B5EF4-FFF2-40B4-BE49-F238E27FC236}">
                <a16:creationId xmlns:a16="http://schemas.microsoft.com/office/drawing/2014/main" id="{8A336942-CCA5-A8F8-0662-DDCEC7D30349}"/>
              </a:ext>
            </a:extLst>
          </p:cNvPr>
          <p:cNvSpPr/>
          <p:nvPr/>
        </p:nvSpPr>
        <p:spPr>
          <a:xfrm>
            <a:off x="9194800" y="0"/>
            <a:ext cx="2997200" cy="101092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614527A8-ED93-8930-08BE-42EFB8E7F955}"/>
              </a:ext>
            </a:extLst>
          </p:cNvPr>
          <p:cNvSpPr>
            <a:spLocks noGrp="1"/>
          </p:cNvSpPr>
          <p:nvPr>
            <p:ph type="title"/>
          </p:nvPr>
        </p:nvSpPr>
        <p:spPr>
          <a:xfrm>
            <a:off x="304800" y="0"/>
            <a:ext cx="10515600" cy="1325563"/>
          </a:xfrm>
        </p:spPr>
        <p:txBody>
          <a:bodyPr/>
          <a:lstStyle/>
          <a:p>
            <a:r>
              <a:rPr lang="en-US" altLang="en-US" sz="3600" dirty="0">
                <a:latin typeface="Bell MT" panose="02020503060305020303" pitchFamily="18" charset="0"/>
              </a:rPr>
              <a:t>Project Team : Roles &amp; Responsibilities</a:t>
            </a:r>
            <a:endParaRPr lang="en-IN" altLang="en-US" sz="3600" dirty="0">
              <a:latin typeface="Bell MT" panose="02020503060305020303" pitchFamily="18" charset="0"/>
            </a:endParaRPr>
          </a:p>
        </p:txBody>
      </p:sp>
      <p:graphicFrame>
        <p:nvGraphicFramePr>
          <p:cNvPr id="9" name="Table 7">
            <a:extLst>
              <a:ext uri="{FF2B5EF4-FFF2-40B4-BE49-F238E27FC236}">
                <a16:creationId xmlns:a16="http://schemas.microsoft.com/office/drawing/2014/main" id="{AF69C901-5F21-22C0-B2D8-BC7C092D9E04}"/>
              </a:ext>
            </a:extLst>
          </p:cNvPr>
          <p:cNvGraphicFramePr>
            <a:graphicFrameLocks/>
          </p:cNvGraphicFramePr>
          <p:nvPr>
            <p:extLst>
              <p:ext uri="{D42A27DB-BD31-4B8C-83A1-F6EECF244321}">
                <p14:modId xmlns:p14="http://schemas.microsoft.com/office/powerpoint/2010/main" val="1568398757"/>
              </p:ext>
            </p:extLst>
          </p:nvPr>
        </p:nvGraphicFramePr>
        <p:xfrm>
          <a:off x="312738" y="1135063"/>
          <a:ext cx="11574462" cy="5221287"/>
        </p:xfrm>
        <a:graphic>
          <a:graphicData uri="http://schemas.openxmlformats.org/drawingml/2006/table">
            <a:tbl>
              <a:tblPr firstRow="1" bandRow="1">
                <a:tableStyleId>{5C22544A-7EE6-4342-B048-85BDC9FD1C3A}</a:tableStyleId>
              </a:tblPr>
              <a:tblGrid>
                <a:gridCol w="949250">
                  <a:extLst>
                    <a:ext uri="{9D8B030D-6E8A-4147-A177-3AD203B41FA5}">
                      <a16:colId xmlns:a16="http://schemas.microsoft.com/office/drawing/2014/main" val="20000"/>
                    </a:ext>
                  </a:extLst>
                </a:gridCol>
                <a:gridCol w="2350543">
                  <a:extLst>
                    <a:ext uri="{9D8B030D-6E8A-4147-A177-3AD203B41FA5}">
                      <a16:colId xmlns:a16="http://schemas.microsoft.com/office/drawing/2014/main" val="20001"/>
                    </a:ext>
                  </a:extLst>
                </a:gridCol>
                <a:gridCol w="2234217">
                  <a:extLst>
                    <a:ext uri="{9D8B030D-6E8A-4147-A177-3AD203B41FA5}">
                      <a16:colId xmlns:a16="http://schemas.microsoft.com/office/drawing/2014/main" val="20002"/>
                    </a:ext>
                  </a:extLst>
                </a:gridCol>
                <a:gridCol w="1820251">
                  <a:extLst>
                    <a:ext uri="{9D8B030D-6E8A-4147-A177-3AD203B41FA5}">
                      <a16:colId xmlns:a16="http://schemas.microsoft.com/office/drawing/2014/main" val="20003"/>
                    </a:ext>
                  </a:extLst>
                </a:gridCol>
                <a:gridCol w="4220201">
                  <a:extLst>
                    <a:ext uri="{9D8B030D-6E8A-4147-A177-3AD203B41FA5}">
                      <a16:colId xmlns:a16="http://schemas.microsoft.com/office/drawing/2014/main" val="20004"/>
                    </a:ext>
                  </a:extLst>
                </a:gridCol>
              </a:tblGrid>
              <a:tr h="919871">
                <a:tc>
                  <a:txBody>
                    <a:bodyPr/>
                    <a:lstStyle/>
                    <a:p>
                      <a:pPr algn="ctr"/>
                      <a:r>
                        <a:rPr lang="en-US" sz="1800" b="1" dirty="0">
                          <a:latin typeface="+mn-lt"/>
                        </a:rPr>
                        <a:t>Sr. No</a:t>
                      </a:r>
                      <a:endParaRPr lang="en-IN" sz="1800" b="1" dirty="0">
                        <a:latin typeface="+mn-lt"/>
                      </a:endParaRPr>
                    </a:p>
                  </a:txBody>
                  <a:tcPr marL="91446" marR="91446" marT="45708" marB="45708" anchor="ctr"/>
                </a:tc>
                <a:tc>
                  <a:txBody>
                    <a:bodyPr/>
                    <a:lstStyle/>
                    <a:p>
                      <a:pPr algn="ctr"/>
                      <a:r>
                        <a:rPr lang="en-US" sz="1800" b="1" dirty="0">
                          <a:latin typeface="+mn-lt"/>
                        </a:rPr>
                        <a:t>Team Member</a:t>
                      </a:r>
                      <a:endParaRPr lang="en-IN" sz="1800" b="1" dirty="0">
                        <a:latin typeface="+mn-lt"/>
                      </a:endParaRPr>
                    </a:p>
                  </a:txBody>
                  <a:tcPr marL="91446" marR="91446" marT="45708" marB="45708" anchor="ctr"/>
                </a:tc>
                <a:tc>
                  <a:txBody>
                    <a:bodyPr/>
                    <a:lstStyle/>
                    <a:p>
                      <a:pPr algn="ctr"/>
                      <a:r>
                        <a:rPr lang="en-US" sz="1800" b="1" dirty="0">
                          <a:latin typeface="+mn-lt"/>
                        </a:rPr>
                        <a:t>Enrollment Number</a:t>
                      </a:r>
                      <a:endParaRPr lang="en-IN" sz="1800" b="1" dirty="0">
                        <a:latin typeface="+mn-lt"/>
                      </a:endParaRPr>
                    </a:p>
                  </a:txBody>
                  <a:tcPr marL="91446" marR="91446" marT="45708" marB="45708" anchor="ctr"/>
                </a:tc>
                <a:tc>
                  <a:txBody>
                    <a:bodyPr/>
                    <a:lstStyle/>
                    <a:p>
                      <a:pPr algn="ctr"/>
                      <a:r>
                        <a:rPr lang="en-US" sz="1800" b="1" dirty="0">
                          <a:latin typeface="+mn-lt"/>
                        </a:rPr>
                        <a:t>Role</a:t>
                      </a:r>
                      <a:endParaRPr lang="en-IN" sz="1800" b="1" dirty="0">
                        <a:latin typeface="+mn-lt"/>
                      </a:endParaRPr>
                    </a:p>
                  </a:txBody>
                  <a:tcPr marL="91446" marR="91446" marT="45708" marB="45708" anchor="ctr"/>
                </a:tc>
                <a:tc>
                  <a:txBody>
                    <a:bodyPr/>
                    <a:lstStyle/>
                    <a:p>
                      <a:pPr algn="ctr"/>
                      <a:r>
                        <a:rPr lang="en-US" sz="1800" b="1" dirty="0">
                          <a:latin typeface="+mn-lt"/>
                        </a:rPr>
                        <a:t>Responsibility</a:t>
                      </a:r>
                      <a:endParaRPr lang="en-IN" sz="1800" b="1" dirty="0">
                        <a:latin typeface="+mn-lt"/>
                      </a:endParaRPr>
                    </a:p>
                  </a:txBody>
                  <a:tcPr marL="91446" marR="91446" marT="45708" marB="45708" anchor="ctr"/>
                </a:tc>
                <a:extLst>
                  <a:ext uri="{0D108BD9-81ED-4DB2-BD59-A6C34878D82A}">
                    <a16:rowId xmlns:a16="http://schemas.microsoft.com/office/drawing/2014/main" val="10000"/>
                  </a:ext>
                </a:extLst>
              </a:tr>
              <a:tr h="1265571">
                <a:tc>
                  <a:txBody>
                    <a:bodyPr/>
                    <a:lstStyle/>
                    <a:p>
                      <a:pPr algn="ctr"/>
                      <a:r>
                        <a:rPr lang="en-IN" sz="1600" dirty="0">
                          <a:latin typeface="+mn-lt"/>
                        </a:rPr>
                        <a:t>1</a:t>
                      </a:r>
                    </a:p>
                  </a:txBody>
                  <a:tcPr marL="91446" marR="91446" marT="45708" marB="45708" anchor="ctr"/>
                </a:tc>
                <a:tc>
                  <a:txBody>
                    <a:bodyPr/>
                    <a:lstStyle/>
                    <a:p>
                      <a:pPr algn="ctr"/>
                      <a:r>
                        <a:rPr lang="en-IN" sz="1600" b="1" dirty="0">
                          <a:latin typeface="+mn-lt"/>
                        </a:rPr>
                        <a:t>Anshul Gada</a:t>
                      </a:r>
                    </a:p>
                  </a:txBody>
                  <a:tcPr marL="91446" marR="91446" marT="45708" marB="45708" anchor="ctr"/>
                </a:tc>
                <a:tc>
                  <a:txBody>
                    <a:bodyPr/>
                    <a:lstStyle/>
                    <a:p>
                      <a:pPr algn="ctr"/>
                      <a:r>
                        <a:rPr lang="en-IN" sz="1600" dirty="0">
                          <a:latin typeface="+mn-lt"/>
                        </a:rPr>
                        <a:t>210303105579</a:t>
                      </a:r>
                    </a:p>
                  </a:txBody>
                  <a:tcPr marL="91446" marR="91446" marT="45708" marB="45708" anchor="ctr"/>
                </a:tc>
                <a:tc>
                  <a:txBody>
                    <a:bodyPr/>
                    <a:lstStyle/>
                    <a:p>
                      <a:pPr algn="ctr"/>
                      <a:r>
                        <a:rPr lang="en-IN" sz="1600" dirty="0">
                          <a:latin typeface="+mn-lt"/>
                        </a:rPr>
                        <a:t>Project Manager / AI Developer</a:t>
                      </a:r>
                      <a:endParaRPr lang="en-IN" sz="1600" b="1" dirty="0">
                        <a:latin typeface="+mn-lt"/>
                      </a:endParaRPr>
                    </a:p>
                  </a:txBody>
                  <a:tcPr marL="91446" marR="91446" marT="45708" marB="45708" anchor="ctr"/>
                </a:tc>
                <a:tc>
                  <a:txBody>
                    <a:bodyPr/>
                    <a:lstStyle/>
                    <a:p>
                      <a:pPr marL="171450" indent="-171450" algn="l">
                        <a:buFont typeface="Arial" pitchFamily="34" charset="0"/>
                        <a:buChar char="•"/>
                      </a:pPr>
                      <a:r>
                        <a:rPr lang="en-US" sz="1600" dirty="0">
                          <a:latin typeface="+mn-lt"/>
                        </a:rPr>
                        <a:t>Oversee project progress and manage team coordination.</a:t>
                      </a:r>
                    </a:p>
                    <a:p>
                      <a:pPr marL="171450" indent="-171450" algn="l">
                        <a:buFont typeface="Arial" pitchFamily="34" charset="0"/>
                        <a:buChar char="•"/>
                      </a:pPr>
                      <a:r>
                        <a:rPr lang="en-US" sz="1600" dirty="0">
                          <a:latin typeface="+mn-lt"/>
                        </a:rPr>
                        <a:t>Develop and optimize the AI model for pothole detection.</a:t>
                      </a:r>
                      <a:endParaRPr lang="en-IN" sz="1600" dirty="0">
                        <a:latin typeface="+mn-lt"/>
                      </a:endParaRPr>
                    </a:p>
                  </a:txBody>
                  <a:tcPr marL="91446" marR="91446" marT="45708" marB="45708" anchor="ctr"/>
                </a:tc>
                <a:extLst>
                  <a:ext uri="{0D108BD9-81ED-4DB2-BD59-A6C34878D82A}">
                    <a16:rowId xmlns:a16="http://schemas.microsoft.com/office/drawing/2014/main" val="10001"/>
                  </a:ext>
                </a:extLst>
              </a:tr>
              <a:tr h="1415001">
                <a:tc>
                  <a:txBody>
                    <a:bodyPr/>
                    <a:lstStyle/>
                    <a:p>
                      <a:pPr algn="ctr"/>
                      <a:r>
                        <a:rPr lang="en-IN" sz="1600" dirty="0">
                          <a:latin typeface="+mn-lt"/>
                        </a:rPr>
                        <a:t>2</a:t>
                      </a:r>
                    </a:p>
                  </a:txBody>
                  <a:tcPr marL="91446" marR="91446" marT="45708" marB="45708" anchor="ctr"/>
                </a:tc>
                <a:tc>
                  <a:txBody>
                    <a:bodyPr/>
                    <a:lstStyle/>
                    <a:p>
                      <a:pPr algn="ctr"/>
                      <a:r>
                        <a:rPr lang="en-US" sz="1600" b="1" dirty="0">
                          <a:latin typeface="+mn-lt"/>
                        </a:rPr>
                        <a:t>Aman  Jaiswal</a:t>
                      </a:r>
                      <a:endParaRPr lang="en-IN" sz="1600" b="1" dirty="0">
                        <a:latin typeface="+mn-lt"/>
                      </a:endParaRPr>
                    </a:p>
                  </a:txBody>
                  <a:tcPr marL="91446" marR="91446" marT="45708" marB="45708" anchor="ctr"/>
                </a:tc>
                <a:tc>
                  <a:txBody>
                    <a:bodyPr/>
                    <a:lstStyle/>
                    <a:p>
                      <a:pPr algn="ctr"/>
                      <a:r>
                        <a:rPr lang="en-US" sz="1600" dirty="0">
                          <a:latin typeface="+mn-lt"/>
                        </a:rPr>
                        <a:t>210303105259</a:t>
                      </a:r>
                      <a:endParaRPr lang="en-IN" sz="1600" dirty="0">
                        <a:latin typeface="+mn-lt"/>
                      </a:endParaRPr>
                    </a:p>
                  </a:txBody>
                  <a:tcPr marL="91446" marR="91446" marT="45708" marB="45708" anchor="ctr"/>
                </a:tc>
                <a:tc>
                  <a:txBody>
                    <a:bodyPr/>
                    <a:lstStyle/>
                    <a:p>
                      <a:pPr algn="ctr"/>
                      <a:r>
                        <a:rPr lang="en-US" sz="1600" b="1" dirty="0">
                          <a:latin typeface="+mn-lt"/>
                        </a:rPr>
                        <a:t> </a:t>
                      </a:r>
                      <a:r>
                        <a:rPr lang="en-IN" sz="1600" dirty="0">
                          <a:latin typeface="+mn-lt"/>
                        </a:rPr>
                        <a:t>IoT /</a:t>
                      </a:r>
                    </a:p>
                    <a:p>
                      <a:pPr algn="ctr"/>
                      <a:r>
                        <a:rPr lang="en-IN" sz="1600" dirty="0">
                          <a:latin typeface="+mn-lt"/>
                        </a:rPr>
                        <a:t>System Engineer</a:t>
                      </a:r>
                      <a:endParaRPr lang="en-IN" sz="1600" b="1" dirty="0">
                        <a:latin typeface="+mn-lt"/>
                      </a:endParaRPr>
                    </a:p>
                  </a:txBody>
                  <a:tcPr marL="91446" marR="91446" marT="45708" marB="45708" anchor="ctr"/>
                </a:tc>
                <a:tc>
                  <a:txBody>
                    <a:bodyPr/>
                    <a:lstStyle/>
                    <a:p>
                      <a:pPr marL="171450" indent="-171450" algn="l">
                        <a:buFont typeface="Arial" panose="020B0604020202020204" pitchFamily="34" charset="0"/>
                        <a:buChar char="•"/>
                      </a:pPr>
                      <a:r>
                        <a:rPr lang="en-US" sz="1600" dirty="0">
                          <a:latin typeface="+mn-lt"/>
                        </a:rPr>
                        <a:t>Design and implement the IoT infrastructure.</a:t>
                      </a:r>
                    </a:p>
                    <a:p>
                      <a:pPr marL="171450" indent="-171450" algn="l">
                        <a:buFont typeface="Arial" panose="020B0604020202020204" pitchFamily="34" charset="0"/>
                        <a:buChar char="•"/>
                      </a:pPr>
                      <a:r>
                        <a:rPr lang="en-US" sz="1600" dirty="0">
                          <a:latin typeface="+mn-lt"/>
                        </a:rPr>
                        <a:t>Ensure seamless communication between hardware and AI systems.</a:t>
                      </a:r>
                      <a:endParaRPr lang="en-US" sz="1600" dirty="0">
                        <a:effectLst/>
                        <a:latin typeface="+mn-lt"/>
                      </a:endParaRPr>
                    </a:p>
                  </a:txBody>
                  <a:tcPr marL="91446" marR="91446" marT="45708" marB="45708" anchor="ctr"/>
                </a:tc>
                <a:extLst>
                  <a:ext uri="{0D108BD9-81ED-4DB2-BD59-A6C34878D82A}">
                    <a16:rowId xmlns:a16="http://schemas.microsoft.com/office/drawing/2014/main" val="10002"/>
                  </a:ext>
                </a:extLst>
              </a:tr>
              <a:tr h="1620844">
                <a:tc>
                  <a:txBody>
                    <a:bodyPr/>
                    <a:lstStyle/>
                    <a:p>
                      <a:pPr algn="ctr"/>
                      <a:r>
                        <a:rPr lang="en-IN" sz="1600" dirty="0">
                          <a:latin typeface="+mn-lt"/>
                        </a:rPr>
                        <a:t>3</a:t>
                      </a:r>
                    </a:p>
                  </a:txBody>
                  <a:tcPr marL="91446" marR="91446" marT="45708" marB="45708" anchor="ctr"/>
                </a:tc>
                <a:tc>
                  <a:txBody>
                    <a:bodyPr/>
                    <a:lstStyle/>
                    <a:p>
                      <a:pPr algn="ctr"/>
                      <a:r>
                        <a:rPr lang="en-IN" sz="1600" b="1" dirty="0">
                          <a:latin typeface="+mn-lt"/>
                        </a:rPr>
                        <a:t>Juiee Yadav</a:t>
                      </a:r>
                    </a:p>
                  </a:txBody>
                  <a:tcPr marL="91446" marR="91446" marT="45708" marB="45708" anchor="ctr"/>
                </a:tc>
                <a:tc>
                  <a:txBody>
                    <a:bodyPr/>
                    <a:lstStyle/>
                    <a:p>
                      <a:pPr algn="ctr"/>
                      <a:r>
                        <a:rPr lang="en-IN" sz="1600" dirty="0">
                          <a:latin typeface="+mn-lt"/>
                        </a:rPr>
                        <a:t>210303130004</a:t>
                      </a:r>
                    </a:p>
                  </a:txBody>
                  <a:tcPr marL="91446" marR="91446" marT="45708" marB="45708" anchor="ctr"/>
                </a:tc>
                <a:tc>
                  <a:txBody>
                    <a:bodyPr/>
                    <a:lstStyle/>
                    <a:p>
                      <a:pPr algn="ctr"/>
                      <a:r>
                        <a:rPr lang="en-IN" sz="1600" dirty="0">
                          <a:latin typeface="+mn-lt"/>
                        </a:rPr>
                        <a:t>UI / UX</a:t>
                      </a:r>
                    </a:p>
                    <a:p>
                      <a:pPr algn="ctr"/>
                      <a:r>
                        <a:rPr lang="en-IN" sz="1600" dirty="0">
                          <a:latin typeface="+mn-lt"/>
                        </a:rPr>
                        <a:t>Web Developer</a:t>
                      </a:r>
                      <a:endParaRPr lang="en-IN" sz="1600" b="1" dirty="0">
                        <a:latin typeface="+mn-lt"/>
                      </a:endParaRPr>
                    </a:p>
                  </a:txBody>
                  <a:tcPr marL="91446" marR="91446" marT="45708" marB="45708" anchor="ctr"/>
                </a:tc>
                <a:tc>
                  <a:txBody>
                    <a:bodyPr/>
                    <a:lstStyle/>
                    <a:p>
                      <a:pPr marL="171450" indent="-171450" algn="l">
                        <a:buFont typeface="Arial" panose="020B0604020202020204" pitchFamily="34" charset="0"/>
                        <a:buChar char="•"/>
                      </a:pPr>
                      <a:r>
                        <a:rPr lang="en-US" sz="1600" dirty="0">
                          <a:latin typeface="+mn-lt"/>
                        </a:rPr>
                        <a:t>Design a user-friendly interface for G.A.I.A. </a:t>
                      </a:r>
                    </a:p>
                    <a:p>
                      <a:pPr marL="171450" indent="-171450" algn="l">
                        <a:buFont typeface="Arial" panose="020B0604020202020204" pitchFamily="34" charset="0"/>
                        <a:buChar char="•"/>
                      </a:pPr>
                      <a:r>
                        <a:rPr lang="en-US" sz="1600" dirty="0">
                          <a:latin typeface="+mn-lt"/>
                        </a:rPr>
                        <a:t>Develop the front-end and back-end of the web application.</a:t>
                      </a:r>
                    </a:p>
                    <a:p>
                      <a:pPr marL="171450" indent="-171450" algn="l">
                        <a:buFont typeface="Arial" panose="020B0604020202020204" pitchFamily="34" charset="0"/>
                        <a:buChar char="•"/>
                      </a:pPr>
                      <a:r>
                        <a:rPr lang="en-US" sz="1600" dirty="0">
                          <a:latin typeface="+mn-lt"/>
                        </a:rPr>
                        <a:t>Integrates AI and IoT components with the web platform.</a:t>
                      </a:r>
                      <a:endParaRPr lang="en-US" sz="1600" dirty="0">
                        <a:effectLst/>
                        <a:latin typeface="+mn-lt"/>
                      </a:endParaRPr>
                    </a:p>
                  </a:txBody>
                  <a:tcPr marL="91446" marR="91446" marT="45708" marB="45708" anchor="ctr"/>
                </a:tc>
                <a:extLst>
                  <a:ext uri="{0D108BD9-81ED-4DB2-BD59-A6C34878D82A}">
                    <a16:rowId xmlns:a16="http://schemas.microsoft.com/office/drawing/2014/main" val="10003"/>
                  </a:ext>
                </a:extLst>
              </a:tr>
            </a:tbl>
          </a:graphicData>
        </a:graphic>
      </p:graphicFrame>
      <p:sp>
        <p:nvSpPr>
          <p:cNvPr id="6" name="Rectangle 5">
            <a:extLst>
              <a:ext uri="{FF2B5EF4-FFF2-40B4-BE49-F238E27FC236}">
                <a16:creationId xmlns:a16="http://schemas.microsoft.com/office/drawing/2014/main" id="{16DB9452-C356-2652-3C46-CC915F21C8E5}"/>
              </a:ext>
            </a:extLst>
          </p:cNvPr>
          <p:cNvSpPr/>
          <p:nvPr/>
        </p:nvSpPr>
        <p:spPr>
          <a:xfrm>
            <a:off x="9194800" y="0"/>
            <a:ext cx="2997200" cy="101092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EEDC5C25-F4D0-6DC7-105F-E15D4B3D84BC}"/>
              </a:ext>
            </a:extLst>
          </p:cNvPr>
          <p:cNvSpPr>
            <a:spLocks noGrp="1"/>
          </p:cNvSpPr>
          <p:nvPr>
            <p:ph type="title"/>
          </p:nvPr>
        </p:nvSpPr>
        <p:spPr>
          <a:xfrm>
            <a:off x="838199" y="328188"/>
            <a:ext cx="2718733" cy="943558"/>
          </a:xfrm>
        </p:spPr>
        <p:txBody>
          <a:bodyPr/>
          <a:lstStyle/>
          <a:p>
            <a:r>
              <a:rPr lang="en-US" altLang="en-US" sz="4000" dirty="0">
                <a:latin typeface="Bell MT" panose="02020503060305020303" pitchFamily="18" charset="0"/>
              </a:rPr>
              <a:t>Objective</a:t>
            </a:r>
            <a:endParaRPr lang="en-IN" altLang="en-US" sz="4000" dirty="0">
              <a:latin typeface="Bell MT" panose="02020503060305020303" pitchFamily="18" charset="0"/>
            </a:endParaRPr>
          </a:p>
        </p:txBody>
      </p:sp>
      <p:sp>
        <p:nvSpPr>
          <p:cNvPr id="14339" name="Content Placeholder 2">
            <a:extLst>
              <a:ext uri="{FF2B5EF4-FFF2-40B4-BE49-F238E27FC236}">
                <a16:creationId xmlns:a16="http://schemas.microsoft.com/office/drawing/2014/main" id="{D337FF70-FE98-3EBE-C4A9-4645598302C6}"/>
              </a:ext>
            </a:extLst>
          </p:cNvPr>
          <p:cNvSpPr>
            <a:spLocks noGrp="1"/>
          </p:cNvSpPr>
          <p:nvPr>
            <p:ph idx="1"/>
          </p:nvPr>
        </p:nvSpPr>
        <p:spPr>
          <a:xfrm>
            <a:off x="838200" y="1468074"/>
            <a:ext cx="10515600" cy="5061738"/>
          </a:xfrm>
        </p:spPr>
        <p:txBody>
          <a:bodyPr/>
          <a:lstStyle/>
          <a:p>
            <a:pPr algn="just">
              <a:lnSpc>
                <a:spcPct val="100000"/>
              </a:lnSpc>
              <a:spcAft>
                <a:spcPts val="600"/>
              </a:spcAft>
            </a:pPr>
            <a:r>
              <a:rPr lang="en-US" altLang="en-US" sz="2200" dirty="0"/>
              <a:t>To develop a reliable and efficient system that detects potholes in real-time, enabling prompt repairs and reducing the risk of accidents caused by road hazards.</a:t>
            </a:r>
          </a:p>
          <a:p>
            <a:pPr algn="just">
              <a:lnSpc>
                <a:spcPct val="100000"/>
              </a:lnSpc>
              <a:spcAft>
                <a:spcPts val="600"/>
              </a:spcAft>
            </a:pPr>
            <a:r>
              <a:rPr lang="en-US" altLang="en-US" sz="2200" dirty="0"/>
              <a:t>To contribute to safer transportation by providing an advanced technological solution that identifies road defects, thereby minimizing the likelihood of vehicle damage and accidents.</a:t>
            </a:r>
          </a:p>
          <a:p>
            <a:pPr algn="just">
              <a:lnSpc>
                <a:spcPct val="100000"/>
              </a:lnSpc>
              <a:spcAft>
                <a:spcPts val="600"/>
              </a:spcAft>
            </a:pPr>
            <a:r>
              <a:rPr lang="en-US" altLang="en-US" sz="2200" dirty="0"/>
              <a:t>To provide a proactive approach to infrastructure management by leveraging AI, ML, and IoT, facilitating timely maintenance, and extending the lifespan of roads.</a:t>
            </a:r>
          </a:p>
          <a:p>
            <a:pPr algn="just">
              <a:lnSpc>
                <a:spcPct val="100000"/>
              </a:lnSpc>
              <a:spcAft>
                <a:spcPts val="600"/>
              </a:spcAft>
            </a:pPr>
            <a:r>
              <a:rPr lang="en-US" altLang="en-US" sz="2200" dirty="0"/>
              <a:t>To collect and analyze data on road conditions, helping authorities prioritize repair work based on real-time information and improving overall road quality.</a:t>
            </a:r>
          </a:p>
          <a:p>
            <a:pPr algn="just">
              <a:lnSpc>
                <a:spcPct val="100000"/>
              </a:lnSpc>
              <a:spcAft>
                <a:spcPts val="600"/>
              </a:spcAft>
            </a:pPr>
            <a:r>
              <a:rPr lang="en-US" altLang="en-US" sz="2200" dirty="0"/>
              <a:t>To design a system that can be easily scaled and adapted to different environments, ensuring widespread applicability and effectiveness in diverse geographic and climatic conditions.</a:t>
            </a:r>
            <a:endParaRPr lang="en-IN" altLang="en-US" sz="2200" dirty="0"/>
          </a:p>
        </p:txBody>
      </p:sp>
      <p:sp>
        <p:nvSpPr>
          <p:cNvPr id="3" name="Rectangle 2">
            <a:extLst>
              <a:ext uri="{FF2B5EF4-FFF2-40B4-BE49-F238E27FC236}">
                <a16:creationId xmlns:a16="http://schemas.microsoft.com/office/drawing/2014/main" id="{6AD0A3EB-AC8B-4A93-0C65-4D1201FB0969}"/>
              </a:ext>
            </a:extLst>
          </p:cNvPr>
          <p:cNvSpPr/>
          <p:nvPr/>
        </p:nvSpPr>
        <p:spPr>
          <a:xfrm>
            <a:off x="9194800" y="0"/>
            <a:ext cx="2997200" cy="101092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CB02C91B-0385-80D4-A72D-8598DD44C09C}"/>
              </a:ext>
            </a:extLst>
          </p:cNvPr>
          <p:cNvSpPr>
            <a:spLocks noGrp="1"/>
          </p:cNvSpPr>
          <p:nvPr>
            <p:ph type="title"/>
          </p:nvPr>
        </p:nvSpPr>
        <p:spPr>
          <a:xfrm>
            <a:off x="838200" y="516127"/>
            <a:ext cx="5257800" cy="1035836"/>
          </a:xfrm>
        </p:spPr>
        <p:txBody>
          <a:bodyPr/>
          <a:lstStyle/>
          <a:p>
            <a:pPr eaLnBrk="1" hangingPunct="1"/>
            <a:r>
              <a:rPr lang="en-US" altLang="en-US" sz="4000" dirty="0">
                <a:latin typeface="Bell MT" panose="02020503060305020303" pitchFamily="18" charset="0"/>
              </a:rPr>
              <a:t>Problem Statement</a:t>
            </a:r>
            <a:endParaRPr lang="en-IN" altLang="en-US" sz="4000" dirty="0">
              <a:latin typeface="Bell MT" panose="02020503060305020303" pitchFamily="18" charset="0"/>
            </a:endParaRPr>
          </a:p>
        </p:txBody>
      </p:sp>
      <p:sp>
        <p:nvSpPr>
          <p:cNvPr id="15363" name="Content Placeholder 2">
            <a:extLst>
              <a:ext uri="{FF2B5EF4-FFF2-40B4-BE49-F238E27FC236}">
                <a16:creationId xmlns:a16="http://schemas.microsoft.com/office/drawing/2014/main" id="{E8255219-7DCF-2312-407A-EB729D27D85C}"/>
              </a:ext>
            </a:extLst>
          </p:cNvPr>
          <p:cNvSpPr>
            <a:spLocks noGrp="1"/>
          </p:cNvSpPr>
          <p:nvPr>
            <p:ph idx="1"/>
          </p:nvPr>
        </p:nvSpPr>
        <p:spPr>
          <a:xfrm>
            <a:off x="838200" y="1690688"/>
            <a:ext cx="10515600" cy="4222839"/>
          </a:xfrm>
        </p:spPr>
        <p:txBody>
          <a:bodyPr/>
          <a:lstStyle/>
          <a:p>
            <a:pPr marL="0" indent="0" algn="just" eaLnBrk="1" hangingPunct="1">
              <a:lnSpc>
                <a:spcPct val="114000"/>
              </a:lnSpc>
              <a:buNone/>
            </a:pPr>
            <a:r>
              <a:rPr lang="en-US" altLang="en-US" sz="2600" dirty="0"/>
              <a:t>Potholes are a significant hazard on roads, causing numerous accidents, vehicle damage, and even fatalities. Traditional methods of detecting and repairing potholes are often reactive, inefficient, and costly, leading to delays in maintenance and increased risks for road users. The challenge lies in developing a system that can autonomously detect potholes in real-time, providing accurate and timely information to authorities for quick repairs. The G.A.I.A project addresses this challenge by utilizing AI/ML models and IoT devices to create an automated pothole detection system that can significantly enhance road safety and maintenance efficiency.</a:t>
            </a:r>
            <a:endParaRPr lang="en-IN" altLang="en-US" sz="2600" dirty="0"/>
          </a:p>
        </p:txBody>
      </p:sp>
      <p:sp>
        <p:nvSpPr>
          <p:cNvPr id="3" name="Rectangle 2">
            <a:extLst>
              <a:ext uri="{FF2B5EF4-FFF2-40B4-BE49-F238E27FC236}">
                <a16:creationId xmlns:a16="http://schemas.microsoft.com/office/drawing/2014/main" id="{9C04719F-FF4A-9B06-A396-663A34E21810}"/>
              </a:ext>
            </a:extLst>
          </p:cNvPr>
          <p:cNvSpPr/>
          <p:nvPr/>
        </p:nvSpPr>
        <p:spPr>
          <a:xfrm>
            <a:off x="9194800" y="0"/>
            <a:ext cx="2997200" cy="101092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86C332E3-414D-25FC-4D36-2EF54AFFD70D}"/>
              </a:ext>
            </a:extLst>
          </p:cNvPr>
          <p:cNvSpPr>
            <a:spLocks noGrp="1"/>
          </p:cNvSpPr>
          <p:nvPr>
            <p:ph type="title"/>
          </p:nvPr>
        </p:nvSpPr>
        <p:spPr>
          <a:xfrm>
            <a:off x="765386" y="208239"/>
            <a:ext cx="6449146" cy="897622"/>
          </a:xfrm>
        </p:spPr>
        <p:txBody>
          <a:bodyPr/>
          <a:lstStyle/>
          <a:p>
            <a:pPr eaLnBrk="1" hangingPunct="1"/>
            <a:r>
              <a:rPr lang="en-US" altLang="en-US" sz="4000" dirty="0">
                <a:latin typeface="Bell MT" panose="02020503060305020303" pitchFamily="18" charset="0"/>
              </a:rPr>
              <a:t>Research Paper Summary </a:t>
            </a:r>
            <a:endParaRPr lang="en-IN" altLang="en-US" sz="4000" dirty="0">
              <a:latin typeface="Bell MT" panose="02020503060305020303" pitchFamily="18" charset="0"/>
            </a:endParaRPr>
          </a:p>
        </p:txBody>
      </p:sp>
      <p:graphicFrame>
        <p:nvGraphicFramePr>
          <p:cNvPr id="10" name="Table 9">
            <a:extLst>
              <a:ext uri="{FF2B5EF4-FFF2-40B4-BE49-F238E27FC236}">
                <a16:creationId xmlns:a16="http://schemas.microsoft.com/office/drawing/2014/main" id="{6E2CA26C-4A5F-2A87-0746-823816C4A45A}"/>
              </a:ext>
            </a:extLst>
          </p:cNvPr>
          <p:cNvGraphicFramePr>
            <a:graphicFrameLocks noGrp="1"/>
          </p:cNvGraphicFramePr>
          <p:nvPr>
            <p:extLst>
              <p:ext uri="{D42A27DB-BD31-4B8C-83A1-F6EECF244321}">
                <p14:modId xmlns:p14="http://schemas.microsoft.com/office/powerpoint/2010/main" val="2242337859"/>
              </p:ext>
            </p:extLst>
          </p:nvPr>
        </p:nvGraphicFramePr>
        <p:xfrm>
          <a:off x="765386" y="1213485"/>
          <a:ext cx="10661228" cy="5029410"/>
        </p:xfrm>
        <a:graphic>
          <a:graphicData uri="http://schemas.openxmlformats.org/drawingml/2006/table">
            <a:tbl>
              <a:tblPr firstRow="1" bandRow="1">
                <a:solidFill>
                  <a:srgbClr val="6600FF"/>
                </a:solidFill>
                <a:tableStyleId>{5C22544A-7EE6-4342-B048-85BDC9FD1C3A}</a:tableStyleId>
              </a:tblPr>
              <a:tblGrid>
                <a:gridCol w="961999">
                  <a:extLst>
                    <a:ext uri="{9D8B030D-6E8A-4147-A177-3AD203B41FA5}">
                      <a16:colId xmlns:a16="http://schemas.microsoft.com/office/drawing/2014/main" val="20000"/>
                    </a:ext>
                  </a:extLst>
                </a:gridCol>
                <a:gridCol w="1917180">
                  <a:extLst>
                    <a:ext uri="{9D8B030D-6E8A-4147-A177-3AD203B41FA5}">
                      <a16:colId xmlns:a16="http://schemas.microsoft.com/office/drawing/2014/main" val="20001"/>
                    </a:ext>
                  </a:extLst>
                </a:gridCol>
                <a:gridCol w="1871168">
                  <a:extLst>
                    <a:ext uri="{9D8B030D-6E8A-4147-A177-3AD203B41FA5}">
                      <a16:colId xmlns:a16="http://schemas.microsoft.com/office/drawing/2014/main" val="20002"/>
                    </a:ext>
                  </a:extLst>
                </a:gridCol>
                <a:gridCol w="1071917">
                  <a:extLst>
                    <a:ext uri="{9D8B030D-6E8A-4147-A177-3AD203B41FA5}">
                      <a16:colId xmlns:a16="http://schemas.microsoft.com/office/drawing/2014/main" val="20003"/>
                    </a:ext>
                  </a:extLst>
                </a:gridCol>
                <a:gridCol w="4838964">
                  <a:extLst>
                    <a:ext uri="{9D8B030D-6E8A-4147-A177-3AD203B41FA5}">
                      <a16:colId xmlns:a16="http://schemas.microsoft.com/office/drawing/2014/main" val="20004"/>
                    </a:ext>
                  </a:extLst>
                </a:gridCol>
              </a:tblGrid>
              <a:tr h="274290">
                <a:tc>
                  <a:txBody>
                    <a:bodyPr/>
                    <a:lstStyle/>
                    <a:p>
                      <a:pPr algn="ctr">
                        <a:lnSpc>
                          <a:spcPct val="107000"/>
                        </a:lnSpc>
                        <a:spcAft>
                          <a:spcPts val="800"/>
                        </a:spcAft>
                      </a:pPr>
                      <a:r>
                        <a:rPr lang="en-US" sz="1600" b="1" dirty="0">
                          <a:solidFill>
                            <a:srgbClr val="FFFFFF"/>
                          </a:solidFill>
                          <a:effectLst/>
                          <a:latin typeface="+mn-lt"/>
                        </a:rPr>
                        <a:t>Sr. No</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b="1" dirty="0">
                          <a:solidFill>
                            <a:srgbClr val="FFFFFF"/>
                          </a:solidFill>
                          <a:effectLst/>
                          <a:latin typeface="+mn-lt"/>
                        </a:rPr>
                        <a:t>Paper Title</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b="1" dirty="0">
                          <a:solidFill>
                            <a:srgbClr val="FFFFFF"/>
                          </a:solidFill>
                          <a:effectLst/>
                          <a:latin typeface="+mn-lt"/>
                        </a:rPr>
                        <a:t>Publisher</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b="1" dirty="0">
                          <a:solidFill>
                            <a:srgbClr val="FFFFFF"/>
                          </a:solidFill>
                          <a:effectLst/>
                          <a:latin typeface="+mn-lt"/>
                        </a:rPr>
                        <a:t>Year</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b="1" dirty="0">
                          <a:solidFill>
                            <a:srgbClr val="FFFFFF"/>
                          </a:solidFill>
                          <a:effectLst/>
                          <a:latin typeface="+mn-lt"/>
                        </a:rPr>
                        <a:t>Take - away points</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1326120">
                <a:tc>
                  <a:txBody>
                    <a:bodyPr/>
                    <a:lstStyle/>
                    <a:p>
                      <a:pPr algn="ctr">
                        <a:lnSpc>
                          <a:spcPct val="107000"/>
                        </a:lnSpc>
                        <a:spcAft>
                          <a:spcPts val="800"/>
                        </a:spcAft>
                      </a:pPr>
                      <a:r>
                        <a:rPr lang="en-US" sz="1600" b="1" dirty="0">
                          <a:solidFill>
                            <a:schemeClr val="tx1"/>
                          </a:solidFill>
                          <a:effectLst/>
                          <a:latin typeface="+mn-lt"/>
                        </a:rPr>
                        <a:t>1</a:t>
                      </a:r>
                      <a:endParaRPr lang="en-US" sz="1600" b="1"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accent1">
                          <a:lumMod val="60000"/>
                          <a:lumOff val="40000"/>
                        </a:schemeClr>
                      </a:solidFill>
                      <a:prstDash val="solid"/>
                      <a:round/>
                      <a:headEnd type="none" w="med" len="med"/>
                      <a:tailEnd type="none" w="med" len="med"/>
                    </a:lnR>
                    <a:lnB w="12700" cap="flat" cmpd="sng" algn="ctr">
                      <a:solidFill>
                        <a:schemeClr val="accent1">
                          <a:lumMod val="60000"/>
                          <a:lumOff val="40000"/>
                        </a:schemeClr>
                      </a:solidFill>
                      <a:prstDash val="solid"/>
                      <a:round/>
                      <a:headEnd type="none" w="med" len="med"/>
                      <a:tailEnd type="none" w="med" len="med"/>
                    </a:lnB>
                  </a:tcPr>
                </a:tc>
                <a:tc>
                  <a:txBody>
                    <a:bodyPr/>
                    <a:lstStyle/>
                    <a:p>
                      <a:pPr algn="ctr">
                        <a:lnSpc>
                          <a:spcPct val="115000"/>
                        </a:lnSpc>
                        <a:spcAft>
                          <a:spcPts val="0"/>
                        </a:spcAft>
                      </a:pPr>
                      <a:r>
                        <a:rPr lang="en-US" sz="1600" b="1" dirty="0">
                          <a:latin typeface="+mn-lt"/>
                        </a:rPr>
                        <a:t>Detection and Segmentation of Cement Concrete Pavement Pothole</a:t>
                      </a:r>
                      <a:endParaRPr lang="en-US" sz="1600" b="1"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B w="12700" cap="flat" cmpd="sng" algn="ctr">
                      <a:solidFill>
                        <a:schemeClr val="accent1">
                          <a:lumMod val="60000"/>
                          <a:lumOff val="40000"/>
                        </a:schemeClr>
                      </a:solidFill>
                      <a:prstDash val="solid"/>
                      <a:round/>
                      <a:headEnd type="none" w="med" len="med"/>
                      <a:tailEnd type="none" w="med" len="med"/>
                    </a:lnB>
                  </a:tcPr>
                </a:tc>
                <a:tc>
                  <a:txBody>
                    <a:bodyPr/>
                    <a:lstStyle/>
                    <a:p>
                      <a:pPr algn="ctr">
                        <a:lnSpc>
                          <a:spcPct val="107000"/>
                        </a:lnSpc>
                        <a:spcAft>
                          <a:spcPts val="0"/>
                        </a:spcAft>
                      </a:pPr>
                      <a:r>
                        <a:rPr lang="en-IN" sz="1600" dirty="0">
                          <a:latin typeface="+mn-lt"/>
                        </a:rPr>
                        <a:t>Inner Mongolia Agricultural University</a:t>
                      </a:r>
                      <a:endParaRPr lang="en-US" sz="1600" b="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B w="12700" cap="flat" cmpd="sng" algn="ctr">
                      <a:solidFill>
                        <a:schemeClr val="accent1">
                          <a:lumMod val="60000"/>
                          <a:lumOff val="40000"/>
                        </a:schemeClr>
                      </a:solidFill>
                      <a:prstDash val="solid"/>
                      <a:round/>
                      <a:headEnd type="none" w="med" len="med"/>
                      <a:tailEnd type="none" w="med" len="med"/>
                    </a:lnB>
                  </a:tcPr>
                </a:tc>
                <a:tc>
                  <a:txBody>
                    <a:bodyPr/>
                    <a:lstStyle/>
                    <a:p>
                      <a:pPr algn="ctr">
                        <a:lnSpc>
                          <a:spcPct val="107000"/>
                        </a:lnSpc>
                        <a:spcAft>
                          <a:spcPts val="800"/>
                        </a:spcAft>
                      </a:pPr>
                      <a:r>
                        <a:rPr lang="en-IN" sz="1600" b="1" dirty="0">
                          <a:latin typeface="+mn-lt"/>
                        </a:rPr>
                        <a:t>2020</a:t>
                      </a:r>
                      <a:endParaRPr lang="en-US" sz="1600" b="1"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B w="12700" cap="flat" cmpd="sng" algn="ctr">
                      <a:solidFill>
                        <a:schemeClr val="accent1">
                          <a:lumMod val="60000"/>
                          <a:lumOff val="40000"/>
                        </a:schemeClr>
                      </a:solidFill>
                      <a:prstDash val="solid"/>
                      <a:round/>
                      <a:headEnd type="none" w="med" len="med"/>
                      <a:tailEnd type="none" w="med" len="med"/>
                    </a:lnB>
                  </a:tcPr>
                </a:tc>
                <a:tc>
                  <a:txBody>
                    <a:bodyPr/>
                    <a:lstStyle/>
                    <a:p>
                      <a:pPr marL="342900" lvl="0" indent="-342900" algn="l">
                        <a:lnSpc>
                          <a:spcPct val="107000"/>
                        </a:lnSpc>
                        <a:spcAft>
                          <a:spcPts val="600"/>
                        </a:spcAft>
                        <a:buFont typeface="Symbol" panose="05050102010706020507" pitchFamily="18" charset="2"/>
                        <a:buChar char=""/>
                      </a:pPr>
                      <a:r>
                        <a:rPr lang="en-US" sz="1600" dirty="0">
                          <a:latin typeface="+mn-lt"/>
                        </a:rPr>
                        <a:t>Multi-method approach for better detection. Otsu Edge Detection K-Means Watershed used. Small pebbles don't affect results.</a:t>
                      </a:r>
                      <a:endParaRPr lang="en-US" sz="1600" b="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B w="12700"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10001"/>
                  </a:ext>
                </a:extLst>
              </a:tr>
              <a:tr h="866775">
                <a:tc>
                  <a:txBody>
                    <a:bodyPr/>
                    <a:lstStyle/>
                    <a:p>
                      <a:pPr algn="ctr">
                        <a:lnSpc>
                          <a:spcPct val="107000"/>
                        </a:lnSpc>
                        <a:spcAft>
                          <a:spcPts val="800"/>
                        </a:spcAft>
                      </a:pPr>
                      <a:r>
                        <a:rPr lang="en-US" sz="1600" b="1" dirty="0">
                          <a:solidFill>
                            <a:schemeClr val="tx1"/>
                          </a:solidFill>
                          <a:effectLst/>
                          <a:latin typeface="+mn-lt"/>
                          <a:ea typeface="Calibri" panose="020F0502020204030204" pitchFamily="34" charset="0"/>
                          <a:cs typeface="Times New Roman" panose="02020603050405020304" pitchFamily="18" charset="0"/>
                        </a:rPr>
                        <a:t>2</a:t>
                      </a:r>
                    </a:p>
                  </a:txBody>
                  <a:tcPr marL="68580" marR="68580" marT="0" marB="0" anchor="ctr">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tcPr>
                </a:tc>
                <a:tc>
                  <a:txBody>
                    <a:bodyPr/>
                    <a:lstStyle/>
                    <a:p>
                      <a:pPr algn="ctr">
                        <a:lnSpc>
                          <a:spcPct val="115000"/>
                        </a:lnSpc>
                        <a:spcAft>
                          <a:spcPts val="0"/>
                        </a:spcAft>
                      </a:pPr>
                      <a:r>
                        <a:rPr lang="en-US" sz="1600" b="1" dirty="0">
                          <a:latin typeface="+mn-lt"/>
                        </a:rPr>
                        <a:t>AI Enhanced Drones in Pothole Detection</a:t>
                      </a:r>
                      <a:endParaRPr lang="en-US" sz="1600" b="1"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tcPr>
                </a:tc>
                <a:tc>
                  <a:txBody>
                    <a:bodyPr/>
                    <a:lstStyle/>
                    <a:p>
                      <a:pPr algn="ctr">
                        <a:lnSpc>
                          <a:spcPct val="107000"/>
                        </a:lnSpc>
                        <a:spcAft>
                          <a:spcPts val="0"/>
                        </a:spcAft>
                      </a:pPr>
                      <a:r>
                        <a:rPr lang="en-IN" sz="1600" dirty="0">
                          <a:latin typeface="+mn-lt"/>
                        </a:rPr>
                        <a:t>Xi’an Aeronautical Institute China</a:t>
                      </a:r>
                      <a:endParaRPr lang="en-US" sz="1600" b="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tcPr>
                </a:tc>
                <a:tc>
                  <a:txBody>
                    <a:bodyPr/>
                    <a:lstStyle/>
                    <a:p>
                      <a:pPr algn="ctr">
                        <a:lnSpc>
                          <a:spcPct val="107000"/>
                        </a:lnSpc>
                        <a:spcAft>
                          <a:spcPts val="800"/>
                        </a:spcAft>
                      </a:pPr>
                      <a:r>
                        <a:rPr lang="en-IN" sz="1600" b="1" dirty="0">
                          <a:latin typeface="+mn-lt"/>
                        </a:rPr>
                        <a:t>2022</a:t>
                      </a:r>
                      <a:endParaRPr lang="en-US" sz="1600" b="1"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tcPr>
                </a:tc>
                <a:tc>
                  <a:txBody>
                    <a:bodyPr/>
                    <a:lstStyle/>
                    <a:p>
                      <a:pPr marL="342900" lvl="0" indent="-342900" algn="l">
                        <a:lnSpc>
                          <a:spcPct val="107000"/>
                        </a:lnSpc>
                        <a:spcAft>
                          <a:spcPts val="600"/>
                        </a:spcAft>
                        <a:buFont typeface="Symbol" panose="05050102010706020507" pitchFamily="18" charset="2"/>
                        <a:buChar char=""/>
                      </a:pPr>
                      <a:r>
                        <a:rPr lang="en-US" sz="1600" dirty="0">
                          <a:latin typeface="+mn-lt"/>
                        </a:rPr>
                        <a:t>Deep learning (SVM CNN RNNs) outperforms edge methods. High memory needed for CNN on high-res images.</a:t>
                      </a:r>
                      <a:endParaRPr lang="en-US" sz="1600" b="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10002"/>
                  </a:ext>
                </a:extLst>
              </a:tr>
              <a:tr h="1028700">
                <a:tc>
                  <a:txBody>
                    <a:bodyPr/>
                    <a:lstStyle/>
                    <a:p>
                      <a:pPr algn="ctr">
                        <a:lnSpc>
                          <a:spcPct val="107000"/>
                        </a:lnSpc>
                        <a:spcAft>
                          <a:spcPts val="800"/>
                        </a:spcAft>
                      </a:pPr>
                      <a:r>
                        <a:rPr lang="en-US" sz="1600" b="1" dirty="0">
                          <a:solidFill>
                            <a:schemeClr val="tx1"/>
                          </a:solidFill>
                          <a:effectLst/>
                          <a:latin typeface="+mn-lt"/>
                          <a:ea typeface="Calibri" panose="020F0502020204030204" pitchFamily="34" charset="0"/>
                          <a:cs typeface="Times New Roman" panose="02020603050405020304" pitchFamily="18" charset="0"/>
                        </a:rPr>
                        <a:t>3</a:t>
                      </a:r>
                    </a:p>
                  </a:txBody>
                  <a:tcPr marL="68580" marR="68580" marT="0" marB="0" anchor="ctr">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tcPr>
                </a:tc>
                <a:tc>
                  <a:txBody>
                    <a:bodyPr/>
                    <a:lstStyle/>
                    <a:p>
                      <a:pPr algn="ctr">
                        <a:lnSpc>
                          <a:spcPct val="115000"/>
                        </a:lnSpc>
                        <a:spcAft>
                          <a:spcPts val="0"/>
                        </a:spcAft>
                      </a:pPr>
                      <a:r>
                        <a:rPr lang="en-US" sz="1600" b="1" dirty="0">
                          <a:latin typeface="+mn-lt"/>
                        </a:rPr>
                        <a:t>Detection of Potholes on Roads using a Drone</a:t>
                      </a:r>
                      <a:endParaRPr lang="en-US" sz="1600" b="1"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tcPr>
                </a:tc>
                <a:tc>
                  <a:txBody>
                    <a:bodyPr/>
                    <a:lstStyle/>
                    <a:p>
                      <a:pPr algn="ctr">
                        <a:lnSpc>
                          <a:spcPct val="107000"/>
                        </a:lnSpc>
                        <a:spcAft>
                          <a:spcPts val="0"/>
                        </a:spcAft>
                      </a:pPr>
                      <a:r>
                        <a:rPr lang="en-US" sz="1600" dirty="0">
                          <a:latin typeface="+mn-lt"/>
                        </a:rPr>
                        <a:t>BMS Institute of Technology India</a:t>
                      </a:r>
                      <a:endParaRPr lang="en-US" sz="1600" b="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tcPr>
                </a:tc>
                <a:tc>
                  <a:txBody>
                    <a:bodyPr/>
                    <a:lstStyle/>
                    <a:p>
                      <a:pPr algn="ctr"/>
                      <a:r>
                        <a:rPr lang="en-IN" sz="1600" b="1" dirty="0">
                          <a:latin typeface="+mn-lt"/>
                        </a:rPr>
                        <a:t>2021</a:t>
                      </a:r>
                    </a:p>
                  </a:txBody>
                  <a:tcPr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tcPr>
                </a:tc>
                <a:tc>
                  <a:txBody>
                    <a:bodyPr/>
                    <a:lstStyle/>
                    <a:p>
                      <a:pPr marL="342900" lvl="0" indent="-342900" algn="l">
                        <a:lnSpc>
                          <a:spcPct val="107000"/>
                        </a:lnSpc>
                        <a:spcAft>
                          <a:spcPts val="600"/>
                        </a:spcAft>
                        <a:buFont typeface="Symbol" panose="05050102010706020507" pitchFamily="18" charset="2"/>
                        <a:buChar char=""/>
                      </a:pPr>
                      <a:r>
                        <a:rPr lang="en-US" sz="1600" dirty="0">
                          <a:latin typeface="+mn-lt"/>
                        </a:rPr>
                        <a:t>YOLOv3 for real-time pothole detection. 85% accuracy with low false positives/negatives. Real-time updates on open-source map.</a:t>
                      </a:r>
                      <a:endParaRPr lang="en-US" sz="1600" b="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10003"/>
                  </a:ext>
                </a:extLst>
              </a:tr>
              <a:tr h="1533525">
                <a:tc>
                  <a:txBody>
                    <a:bodyPr/>
                    <a:lstStyle/>
                    <a:p>
                      <a:pPr algn="ctr">
                        <a:lnSpc>
                          <a:spcPct val="107000"/>
                        </a:lnSpc>
                        <a:spcAft>
                          <a:spcPts val="800"/>
                        </a:spcAft>
                      </a:pPr>
                      <a:r>
                        <a:rPr lang="en-US" sz="1600" b="1" dirty="0">
                          <a:solidFill>
                            <a:schemeClr val="tx1"/>
                          </a:solidFill>
                          <a:effectLst/>
                          <a:latin typeface="+mn-lt"/>
                          <a:ea typeface="Calibri" panose="020F0502020204030204" pitchFamily="34" charset="0"/>
                          <a:cs typeface="Times New Roman" panose="02020603050405020304" pitchFamily="18" charset="0"/>
                        </a:rPr>
                        <a:t>4</a:t>
                      </a:r>
                    </a:p>
                  </a:txBody>
                  <a:tcPr marL="68580" marR="68580" marT="0" marB="0" anchor="ctr">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tcPr>
                </a:tc>
                <a:tc>
                  <a:txBody>
                    <a:bodyPr/>
                    <a:lstStyle/>
                    <a:p>
                      <a:pPr algn="ctr">
                        <a:lnSpc>
                          <a:spcPct val="107000"/>
                        </a:lnSpc>
                        <a:spcAft>
                          <a:spcPts val="0"/>
                        </a:spcAft>
                      </a:pPr>
                      <a:r>
                        <a:rPr lang="en-US" sz="1600" b="1" dirty="0">
                          <a:latin typeface="+mn-lt"/>
                        </a:rPr>
                        <a:t>Pothole Detection by Image Processing Using UAVs</a:t>
                      </a:r>
                      <a:endParaRPr lang="en-US" sz="1600" b="1"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tcPr>
                </a:tc>
                <a:tc>
                  <a:txBody>
                    <a:bodyPr/>
                    <a:lstStyle/>
                    <a:p>
                      <a:pPr algn="ctr">
                        <a:lnSpc>
                          <a:spcPct val="107000"/>
                        </a:lnSpc>
                        <a:spcAft>
                          <a:spcPts val="800"/>
                        </a:spcAft>
                      </a:pPr>
                      <a:r>
                        <a:rPr lang="en-US" sz="1600" dirty="0">
                          <a:latin typeface="+mn-lt"/>
                        </a:rPr>
                        <a:t>Pimpri Chinchwad College of Engineering India</a:t>
                      </a:r>
                      <a:endParaRPr lang="en-US" sz="1600" b="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tcPr>
                </a:tc>
                <a:tc>
                  <a:txBody>
                    <a:bodyPr/>
                    <a:lstStyle/>
                    <a:p>
                      <a:pPr algn="ctr">
                        <a:lnSpc>
                          <a:spcPct val="107000"/>
                        </a:lnSpc>
                        <a:spcAft>
                          <a:spcPts val="800"/>
                        </a:spcAft>
                      </a:pPr>
                      <a:r>
                        <a:rPr lang="en-IN" sz="1600" b="1" dirty="0">
                          <a:latin typeface="+mn-lt"/>
                        </a:rPr>
                        <a:t>2020</a:t>
                      </a:r>
                      <a:endParaRPr lang="en-US" sz="1600" b="1"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tcPr>
                </a:tc>
                <a:tc>
                  <a:txBody>
                    <a:bodyPr/>
                    <a:lstStyle/>
                    <a:p>
                      <a:pPr marL="342900" lvl="0" indent="-342900" algn="l">
                        <a:lnSpc>
                          <a:spcPct val="107000"/>
                        </a:lnSpc>
                        <a:buFont typeface="Symbol" panose="05050102010706020507" pitchFamily="18" charset="2"/>
                        <a:buChar char=""/>
                      </a:pPr>
                      <a:r>
                        <a:rPr lang="en-US" sz="1600" dirty="0">
                          <a:latin typeface="+mn-lt"/>
                        </a:rPr>
                        <a:t>Automatic detection via RGB image segmentation. MATLAB filters and operations used. Five-step process for detection.</a:t>
                      </a:r>
                      <a:endParaRPr lang="en-US" sz="1600" b="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T w="12700" cap="flat" cmpd="sng" algn="ctr">
                      <a:solidFill>
                        <a:schemeClr val="accent1">
                          <a:lumMod val="60000"/>
                          <a:lumOff val="40000"/>
                        </a:schemeClr>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E3339DFA-151A-7583-180B-71D38C134CFB}"/>
              </a:ext>
            </a:extLst>
          </p:cNvPr>
          <p:cNvSpPr/>
          <p:nvPr/>
        </p:nvSpPr>
        <p:spPr>
          <a:xfrm>
            <a:off x="9194800" y="0"/>
            <a:ext cx="2997200" cy="101092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C9D73FC9-8F5C-C22E-5892-E9A8E6EA60A5}"/>
              </a:ext>
            </a:extLst>
          </p:cNvPr>
          <p:cNvGraphicFramePr>
            <a:graphicFrameLocks noGrp="1"/>
          </p:cNvGraphicFramePr>
          <p:nvPr>
            <p:extLst>
              <p:ext uri="{D42A27DB-BD31-4B8C-83A1-F6EECF244321}">
                <p14:modId xmlns:p14="http://schemas.microsoft.com/office/powerpoint/2010/main" val="3625238811"/>
              </p:ext>
            </p:extLst>
          </p:nvPr>
        </p:nvGraphicFramePr>
        <p:xfrm>
          <a:off x="765386" y="1205096"/>
          <a:ext cx="10661228" cy="4684224"/>
        </p:xfrm>
        <a:graphic>
          <a:graphicData uri="http://schemas.openxmlformats.org/drawingml/2006/table">
            <a:tbl>
              <a:tblPr firstRow="1" bandRow="1">
                <a:solidFill>
                  <a:srgbClr val="6600FF"/>
                </a:solidFill>
                <a:tableStyleId>{5C22544A-7EE6-4342-B048-85BDC9FD1C3A}</a:tableStyleId>
              </a:tblPr>
              <a:tblGrid>
                <a:gridCol w="961999">
                  <a:extLst>
                    <a:ext uri="{9D8B030D-6E8A-4147-A177-3AD203B41FA5}">
                      <a16:colId xmlns:a16="http://schemas.microsoft.com/office/drawing/2014/main" val="20000"/>
                    </a:ext>
                  </a:extLst>
                </a:gridCol>
                <a:gridCol w="1917180">
                  <a:extLst>
                    <a:ext uri="{9D8B030D-6E8A-4147-A177-3AD203B41FA5}">
                      <a16:colId xmlns:a16="http://schemas.microsoft.com/office/drawing/2014/main" val="20001"/>
                    </a:ext>
                  </a:extLst>
                </a:gridCol>
                <a:gridCol w="1871168">
                  <a:extLst>
                    <a:ext uri="{9D8B030D-6E8A-4147-A177-3AD203B41FA5}">
                      <a16:colId xmlns:a16="http://schemas.microsoft.com/office/drawing/2014/main" val="20002"/>
                    </a:ext>
                  </a:extLst>
                </a:gridCol>
                <a:gridCol w="1071917">
                  <a:extLst>
                    <a:ext uri="{9D8B030D-6E8A-4147-A177-3AD203B41FA5}">
                      <a16:colId xmlns:a16="http://schemas.microsoft.com/office/drawing/2014/main" val="20003"/>
                    </a:ext>
                  </a:extLst>
                </a:gridCol>
                <a:gridCol w="4838964">
                  <a:extLst>
                    <a:ext uri="{9D8B030D-6E8A-4147-A177-3AD203B41FA5}">
                      <a16:colId xmlns:a16="http://schemas.microsoft.com/office/drawing/2014/main" val="20004"/>
                    </a:ext>
                  </a:extLst>
                </a:gridCol>
              </a:tblGrid>
              <a:tr h="275260">
                <a:tc>
                  <a:txBody>
                    <a:bodyPr/>
                    <a:lstStyle/>
                    <a:p>
                      <a:pPr algn="ctr">
                        <a:lnSpc>
                          <a:spcPct val="107000"/>
                        </a:lnSpc>
                        <a:spcAft>
                          <a:spcPts val="800"/>
                        </a:spcAft>
                      </a:pPr>
                      <a:r>
                        <a:rPr lang="en-US" sz="1600" b="1" dirty="0">
                          <a:solidFill>
                            <a:srgbClr val="FFFFFF"/>
                          </a:solidFill>
                          <a:effectLst/>
                          <a:latin typeface="+mn-lt"/>
                        </a:rPr>
                        <a:t>Sr. No</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b="1" dirty="0">
                          <a:solidFill>
                            <a:srgbClr val="FFFFFF"/>
                          </a:solidFill>
                          <a:effectLst/>
                          <a:latin typeface="+mn-lt"/>
                        </a:rPr>
                        <a:t>Paper Title</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b="1" dirty="0">
                          <a:solidFill>
                            <a:srgbClr val="FFFFFF"/>
                          </a:solidFill>
                          <a:effectLst/>
                          <a:latin typeface="+mn-lt"/>
                        </a:rPr>
                        <a:t>Publisher</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b="1" dirty="0">
                          <a:solidFill>
                            <a:srgbClr val="FFFFFF"/>
                          </a:solidFill>
                          <a:effectLst/>
                          <a:latin typeface="+mn-lt"/>
                        </a:rPr>
                        <a:t>Year</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b="1" dirty="0">
                          <a:solidFill>
                            <a:srgbClr val="FFFFFF"/>
                          </a:solidFill>
                          <a:effectLst/>
                          <a:latin typeface="+mn-lt"/>
                        </a:rPr>
                        <a:t>Take - away points</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1235224">
                <a:tc>
                  <a:txBody>
                    <a:bodyPr/>
                    <a:lstStyle/>
                    <a:p>
                      <a:pPr algn="ctr">
                        <a:lnSpc>
                          <a:spcPct val="107000"/>
                        </a:lnSpc>
                        <a:spcAft>
                          <a:spcPts val="800"/>
                        </a:spcAft>
                      </a:pPr>
                      <a:r>
                        <a:rPr lang="en-US" sz="1600" b="1" dirty="0">
                          <a:solidFill>
                            <a:schemeClr val="tx1"/>
                          </a:solidFill>
                          <a:effectLst/>
                          <a:latin typeface="+mn-lt"/>
                          <a:ea typeface="+mn-ea"/>
                          <a:cs typeface="+mn-cs"/>
                        </a:rPr>
                        <a:t>5</a:t>
                      </a:r>
                      <a:endParaRPr lang="en-US" sz="1600" b="1"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accent1">
                          <a:lumMod val="60000"/>
                          <a:lumOff val="40000"/>
                        </a:schemeClr>
                      </a:solidFill>
                      <a:prstDash val="solid"/>
                      <a:round/>
                      <a:headEnd type="none" w="med" len="med"/>
                      <a:tailEnd type="none" w="med" len="med"/>
                    </a:lnR>
                    <a:lnB w="12700" cap="flat" cmpd="sng" algn="ctr">
                      <a:solidFill>
                        <a:schemeClr val="accent1">
                          <a:lumMod val="60000"/>
                          <a:lumOff val="40000"/>
                        </a:schemeClr>
                      </a:solidFill>
                      <a:prstDash val="solid"/>
                      <a:round/>
                      <a:headEnd type="none" w="med" len="med"/>
                      <a:tailEnd type="none" w="med" len="med"/>
                    </a:lnB>
                  </a:tcPr>
                </a:tc>
                <a:tc>
                  <a:txBody>
                    <a:bodyPr/>
                    <a:lstStyle/>
                    <a:p>
                      <a:pPr algn="ctr">
                        <a:lnSpc>
                          <a:spcPct val="115000"/>
                        </a:lnSpc>
                        <a:spcAft>
                          <a:spcPts val="0"/>
                        </a:spcAft>
                      </a:pPr>
                      <a:r>
                        <a:rPr lang="en-US" sz="1600" b="1" dirty="0">
                          <a:latin typeface="+mn-lt"/>
                        </a:rPr>
                        <a:t>Detecting Potholes Using Simple Image Processing</a:t>
                      </a:r>
                      <a:endParaRPr lang="en-US" sz="1600" b="1"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B w="12700" cap="flat" cmpd="sng" algn="ctr">
                      <a:solidFill>
                        <a:schemeClr val="accent1">
                          <a:lumMod val="60000"/>
                          <a:lumOff val="40000"/>
                        </a:schemeClr>
                      </a:solidFill>
                      <a:prstDash val="solid"/>
                      <a:round/>
                      <a:headEnd type="none" w="med" len="med"/>
                      <a:tailEnd type="none" w="med" len="med"/>
                    </a:lnB>
                  </a:tcPr>
                </a:tc>
                <a:tc>
                  <a:txBody>
                    <a:bodyPr/>
                    <a:lstStyle/>
                    <a:p>
                      <a:pPr algn="ctr">
                        <a:lnSpc>
                          <a:spcPct val="107000"/>
                        </a:lnSpc>
                        <a:spcAft>
                          <a:spcPts val="0"/>
                        </a:spcAft>
                      </a:pPr>
                      <a:r>
                        <a:rPr lang="en-IN" sz="1600" dirty="0">
                          <a:latin typeface="+mn-lt"/>
                        </a:rPr>
                        <a:t>Stellenbosch University South Africa</a:t>
                      </a:r>
                      <a:endParaRPr lang="en-US" sz="1600" b="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B w="12700" cap="flat" cmpd="sng" algn="ctr">
                      <a:solidFill>
                        <a:schemeClr val="accent1">
                          <a:lumMod val="60000"/>
                          <a:lumOff val="40000"/>
                        </a:schemeClr>
                      </a:solidFill>
                      <a:prstDash val="solid"/>
                      <a:round/>
                      <a:headEnd type="none" w="med" len="med"/>
                      <a:tailEnd type="none" w="med" len="med"/>
                    </a:lnB>
                  </a:tcPr>
                </a:tc>
                <a:tc>
                  <a:txBody>
                    <a:bodyPr/>
                    <a:lstStyle/>
                    <a:p>
                      <a:pPr algn="ctr">
                        <a:lnSpc>
                          <a:spcPct val="107000"/>
                        </a:lnSpc>
                        <a:spcAft>
                          <a:spcPts val="800"/>
                        </a:spcAft>
                      </a:pPr>
                      <a:r>
                        <a:rPr lang="en-IN" sz="1600" b="1" dirty="0">
                          <a:latin typeface="+mn-lt"/>
                        </a:rPr>
                        <a:t>2015</a:t>
                      </a:r>
                      <a:endParaRPr lang="en-US" sz="1600" b="1"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B w="12700" cap="flat" cmpd="sng" algn="ctr">
                      <a:solidFill>
                        <a:schemeClr val="accent1">
                          <a:lumMod val="60000"/>
                          <a:lumOff val="40000"/>
                        </a:schemeClr>
                      </a:solidFill>
                      <a:prstDash val="solid"/>
                      <a:round/>
                      <a:headEnd type="none" w="med" len="med"/>
                      <a:tailEnd type="none" w="med" len="med"/>
                    </a:lnB>
                  </a:tcPr>
                </a:tc>
                <a:tc>
                  <a:txBody>
                    <a:bodyPr/>
                    <a:lstStyle/>
                    <a:p>
                      <a:pPr marL="342900" lvl="0" indent="-342900" algn="l">
                        <a:lnSpc>
                          <a:spcPct val="107000"/>
                        </a:lnSpc>
                        <a:spcAft>
                          <a:spcPts val="600"/>
                        </a:spcAft>
                        <a:buFont typeface="Symbol" panose="05050102010706020507" pitchFamily="18" charset="2"/>
                        <a:buChar char=""/>
                      </a:pPr>
                      <a:r>
                        <a:rPr lang="en-US" sz="1600" dirty="0">
                          <a:latin typeface="+mn-lt"/>
                        </a:rPr>
                        <a:t>Single optical camera for pothole detection (2m-20m range). Effective at speeds &lt; 60 km/h.</a:t>
                      </a:r>
                      <a:endParaRPr lang="en-US" sz="1600" b="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B w="12700"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10001"/>
                  </a:ext>
                </a:extLst>
              </a:tr>
              <a:tr h="1109063">
                <a:tc>
                  <a:txBody>
                    <a:bodyPr/>
                    <a:lstStyle/>
                    <a:p>
                      <a:pPr algn="ctr">
                        <a:lnSpc>
                          <a:spcPct val="107000"/>
                        </a:lnSpc>
                        <a:spcAft>
                          <a:spcPts val="800"/>
                        </a:spcAft>
                      </a:pPr>
                      <a:r>
                        <a:rPr lang="en-US" sz="1600" b="1" dirty="0">
                          <a:solidFill>
                            <a:schemeClr val="tx1"/>
                          </a:solidFill>
                          <a:effectLst/>
                          <a:latin typeface="+mn-lt"/>
                          <a:ea typeface="Calibri" panose="020F0502020204030204" pitchFamily="34" charset="0"/>
                          <a:cs typeface="Times New Roman" panose="02020603050405020304" pitchFamily="18" charset="0"/>
                        </a:rPr>
                        <a:t>6</a:t>
                      </a:r>
                    </a:p>
                  </a:txBody>
                  <a:tcPr marL="68580" marR="68580" marT="0" marB="0" anchor="ctr">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tcPr>
                </a:tc>
                <a:tc>
                  <a:txBody>
                    <a:bodyPr/>
                    <a:lstStyle/>
                    <a:p>
                      <a:pPr algn="ctr">
                        <a:lnSpc>
                          <a:spcPct val="115000"/>
                        </a:lnSpc>
                        <a:spcAft>
                          <a:spcPts val="0"/>
                        </a:spcAft>
                      </a:pPr>
                      <a:r>
                        <a:rPr lang="en-US" sz="1600" b="1" dirty="0">
                          <a:latin typeface="+mn-lt"/>
                        </a:rPr>
                        <a:t>Drone-based IoT System for Pothole Detection and Volume Calculation</a:t>
                      </a:r>
                      <a:endParaRPr lang="en-US" sz="1600" b="1"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tcPr>
                </a:tc>
                <a:tc>
                  <a:txBody>
                    <a:bodyPr/>
                    <a:lstStyle/>
                    <a:p>
                      <a:pPr algn="ctr">
                        <a:lnSpc>
                          <a:spcPct val="107000"/>
                        </a:lnSpc>
                        <a:spcAft>
                          <a:spcPts val="0"/>
                        </a:spcAft>
                      </a:pPr>
                      <a:r>
                        <a:rPr lang="en-IN" sz="1600" dirty="0">
                          <a:latin typeface="+mn-lt"/>
                        </a:rPr>
                        <a:t>Liepaja University Latvia</a:t>
                      </a:r>
                      <a:endParaRPr lang="en-US" sz="1600" b="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tcPr>
                </a:tc>
                <a:tc>
                  <a:txBody>
                    <a:bodyPr/>
                    <a:lstStyle/>
                    <a:p>
                      <a:pPr algn="ctr">
                        <a:lnSpc>
                          <a:spcPct val="107000"/>
                        </a:lnSpc>
                        <a:spcAft>
                          <a:spcPts val="800"/>
                        </a:spcAft>
                      </a:pPr>
                      <a:r>
                        <a:rPr lang="en-IN" sz="1600" b="1" dirty="0">
                          <a:latin typeface="+mn-lt"/>
                        </a:rPr>
                        <a:t>2019</a:t>
                      </a:r>
                      <a:endParaRPr lang="en-US" sz="1600" b="1"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tcPr>
                </a:tc>
                <a:tc>
                  <a:txBody>
                    <a:bodyPr/>
                    <a:lstStyle/>
                    <a:p>
                      <a:pPr marL="342900" lvl="0" indent="-342900" algn="l">
                        <a:lnSpc>
                          <a:spcPct val="107000"/>
                        </a:lnSpc>
                        <a:spcAft>
                          <a:spcPts val="600"/>
                        </a:spcAft>
                        <a:buFont typeface="Symbol" panose="05050102010706020507" pitchFamily="18" charset="2"/>
                        <a:buChar char=""/>
                      </a:pPr>
                      <a:r>
                        <a:rPr lang="en-US" sz="1600" dirty="0">
                          <a:latin typeface="+mn-lt"/>
                        </a:rPr>
                        <a:t>Uses electromagnetic impulses and geo radar. Developed algorithm for object ID and volume calculation.</a:t>
                      </a:r>
                      <a:endParaRPr lang="en-US" sz="1600" b="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10002"/>
                  </a:ext>
                </a:extLst>
              </a:tr>
              <a:tr h="1041897">
                <a:tc>
                  <a:txBody>
                    <a:bodyPr/>
                    <a:lstStyle/>
                    <a:p>
                      <a:pPr algn="ctr">
                        <a:lnSpc>
                          <a:spcPct val="107000"/>
                        </a:lnSpc>
                        <a:spcAft>
                          <a:spcPts val="800"/>
                        </a:spcAft>
                      </a:pPr>
                      <a:r>
                        <a:rPr lang="en-US" sz="1600" b="1" dirty="0">
                          <a:solidFill>
                            <a:schemeClr val="tx1"/>
                          </a:solidFill>
                          <a:effectLst/>
                          <a:latin typeface="+mn-lt"/>
                          <a:ea typeface="Calibri" panose="020F0502020204030204" pitchFamily="34" charset="0"/>
                          <a:cs typeface="Times New Roman" panose="02020603050405020304" pitchFamily="18" charset="0"/>
                        </a:rPr>
                        <a:t>7</a:t>
                      </a:r>
                    </a:p>
                  </a:txBody>
                  <a:tcPr marL="68580" marR="68580" marT="0" marB="0" anchor="ctr">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tcPr>
                </a:tc>
                <a:tc>
                  <a:txBody>
                    <a:bodyPr/>
                    <a:lstStyle/>
                    <a:p>
                      <a:pPr algn="ctr">
                        <a:lnSpc>
                          <a:spcPct val="115000"/>
                        </a:lnSpc>
                        <a:spcAft>
                          <a:spcPts val="0"/>
                        </a:spcAft>
                      </a:pPr>
                      <a:r>
                        <a:rPr lang="en-IN" sz="1600" b="1" dirty="0">
                          <a:latin typeface="+mn-lt"/>
                        </a:rPr>
                        <a:t>Terrain Surveillance with Drone and Machine Vision</a:t>
                      </a:r>
                      <a:endParaRPr lang="en-US" sz="1600" b="1"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tcPr>
                </a:tc>
                <a:tc>
                  <a:txBody>
                    <a:bodyPr/>
                    <a:lstStyle/>
                    <a:p>
                      <a:pPr algn="ctr">
                        <a:lnSpc>
                          <a:spcPct val="107000"/>
                        </a:lnSpc>
                        <a:spcAft>
                          <a:spcPts val="0"/>
                        </a:spcAft>
                      </a:pPr>
                      <a:r>
                        <a:rPr lang="en-US" sz="1600" dirty="0">
                          <a:latin typeface="+mn-lt"/>
                        </a:rPr>
                        <a:t>Madras Scientific Research Foundation India</a:t>
                      </a:r>
                      <a:endParaRPr lang="en-US" sz="1600" b="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tcPr>
                </a:tc>
                <a:tc>
                  <a:txBody>
                    <a:bodyPr/>
                    <a:lstStyle/>
                    <a:p>
                      <a:pPr algn="ctr">
                        <a:lnSpc>
                          <a:spcPct val="107000"/>
                        </a:lnSpc>
                        <a:spcAft>
                          <a:spcPts val="800"/>
                        </a:spcAft>
                      </a:pPr>
                      <a:r>
                        <a:rPr lang="en-IN" sz="1600" b="1" dirty="0">
                          <a:latin typeface="+mn-lt"/>
                        </a:rPr>
                        <a:t>2019</a:t>
                      </a:r>
                      <a:endParaRPr lang="en-US" sz="1600" b="1"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tcPr>
                </a:tc>
                <a:tc>
                  <a:txBody>
                    <a:bodyPr/>
                    <a:lstStyle/>
                    <a:p>
                      <a:pPr marL="342900" lvl="0" indent="-342900" algn="l">
                        <a:lnSpc>
                          <a:spcPct val="107000"/>
                        </a:lnSpc>
                        <a:spcAft>
                          <a:spcPts val="600"/>
                        </a:spcAft>
                        <a:buFont typeface="Symbol" panose="05050102010706020507" pitchFamily="18" charset="2"/>
                        <a:buChar char=""/>
                      </a:pPr>
                      <a:r>
                        <a:rPr lang="en-US" sz="1600" dirty="0">
                          <a:latin typeface="+mn-lt"/>
                        </a:rPr>
                        <a:t>Uses SSD Mobilenet Faster RCNN for pothole detection. Integrated with Google Maps for superior navigation.</a:t>
                      </a:r>
                      <a:endParaRPr lang="en-US" sz="1600" b="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10003"/>
                  </a:ext>
                </a:extLst>
              </a:tr>
              <a:tr h="1022780">
                <a:tc>
                  <a:txBody>
                    <a:bodyPr/>
                    <a:lstStyle/>
                    <a:p>
                      <a:pPr algn="ctr">
                        <a:lnSpc>
                          <a:spcPct val="107000"/>
                        </a:lnSpc>
                        <a:spcAft>
                          <a:spcPts val="800"/>
                        </a:spcAft>
                      </a:pPr>
                      <a:r>
                        <a:rPr lang="en-US" sz="1600" b="1" dirty="0">
                          <a:solidFill>
                            <a:schemeClr val="tx1"/>
                          </a:solidFill>
                          <a:effectLst/>
                          <a:latin typeface="+mn-lt"/>
                          <a:ea typeface="Calibri" panose="020F0502020204030204" pitchFamily="34" charset="0"/>
                          <a:cs typeface="Times New Roman" panose="02020603050405020304" pitchFamily="18" charset="0"/>
                        </a:rPr>
                        <a:t>8</a:t>
                      </a:r>
                    </a:p>
                  </a:txBody>
                  <a:tcPr marL="68580" marR="68580" marT="0" marB="0" anchor="ctr">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tcPr>
                </a:tc>
                <a:tc>
                  <a:txBody>
                    <a:bodyPr/>
                    <a:lstStyle/>
                    <a:p>
                      <a:pPr algn="ctr">
                        <a:lnSpc>
                          <a:spcPct val="107000"/>
                        </a:lnSpc>
                        <a:spcAft>
                          <a:spcPts val="0"/>
                        </a:spcAft>
                      </a:pPr>
                      <a:r>
                        <a:rPr lang="en-US" sz="1600" b="1" dirty="0">
                          <a:latin typeface="+mn-lt"/>
                        </a:rPr>
                        <a:t>IoT-based Detection of Bore-Well Unclosed Holes</a:t>
                      </a:r>
                      <a:endParaRPr lang="en-US" sz="1600" b="1"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tcPr>
                </a:tc>
                <a:tc>
                  <a:txBody>
                    <a:bodyPr/>
                    <a:lstStyle/>
                    <a:p>
                      <a:pPr algn="ctr">
                        <a:lnSpc>
                          <a:spcPct val="107000"/>
                        </a:lnSpc>
                        <a:spcAft>
                          <a:spcPts val="800"/>
                        </a:spcAft>
                      </a:pPr>
                      <a:r>
                        <a:rPr lang="en-US" sz="1600" dirty="0">
                          <a:latin typeface="+mn-lt"/>
                        </a:rPr>
                        <a:t>Bannari Amman Institute of Technology India</a:t>
                      </a:r>
                      <a:endParaRPr lang="en-US" sz="1600" b="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tcPr>
                </a:tc>
                <a:tc>
                  <a:txBody>
                    <a:bodyPr/>
                    <a:lstStyle/>
                    <a:p>
                      <a:pPr algn="ctr">
                        <a:lnSpc>
                          <a:spcPct val="107000"/>
                        </a:lnSpc>
                        <a:spcAft>
                          <a:spcPts val="800"/>
                        </a:spcAft>
                      </a:pPr>
                      <a:r>
                        <a:rPr lang="en-IN" sz="1600" b="1" dirty="0">
                          <a:latin typeface="+mn-lt"/>
                        </a:rPr>
                        <a:t>2021</a:t>
                      </a:r>
                      <a:endParaRPr lang="en-US" sz="1600" b="1"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tcPr>
                </a:tc>
                <a:tc>
                  <a:txBody>
                    <a:bodyPr/>
                    <a:lstStyle/>
                    <a:p>
                      <a:pPr marL="342900" lvl="0" indent="-342900" algn="l">
                        <a:lnSpc>
                          <a:spcPct val="107000"/>
                        </a:lnSpc>
                        <a:buFont typeface="Symbol" panose="05050102010706020507" pitchFamily="18" charset="2"/>
                        <a:buChar char=""/>
                      </a:pPr>
                      <a:r>
                        <a:rPr lang="en-US" sz="1600" dirty="0">
                          <a:latin typeface="+mn-lt"/>
                        </a:rPr>
                        <a:t>Depth sensing with ultrasonic sensors. Analyzes pothole danger level.</a:t>
                      </a:r>
                      <a:endParaRPr lang="en-US" sz="1600" b="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T w="12700" cap="flat" cmpd="sng" algn="ctr">
                      <a:solidFill>
                        <a:schemeClr val="accent1">
                          <a:lumMod val="60000"/>
                          <a:lumOff val="40000"/>
                        </a:schemeClr>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3578BB8E-5D3A-6A01-7E09-1ECBD6F7F79D}"/>
              </a:ext>
            </a:extLst>
          </p:cNvPr>
          <p:cNvSpPr/>
          <p:nvPr/>
        </p:nvSpPr>
        <p:spPr>
          <a:xfrm>
            <a:off x="9194800" y="0"/>
            <a:ext cx="2997200" cy="101092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236E6CCE-93CF-6976-5FD5-FA98A1685259}"/>
              </a:ext>
            </a:extLst>
          </p:cNvPr>
          <p:cNvGraphicFramePr>
            <a:graphicFrameLocks noGrp="1"/>
          </p:cNvGraphicFramePr>
          <p:nvPr>
            <p:extLst>
              <p:ext uri="{D42A27DB-BD31-4B8C-83A1-F6EECF244321}">
                <p14:modId xmlns:p14="http://schemas.microsoft.com/office/powerpoint/2010/main" val="2691666216"/>
              </p:ext>
            </p:extLst>
          </p:nvPr>
        </p:nvGraphicFramePr>
        <p:xfrm>
          <a:off x="765386" y="1221874"/>
          <a:ext cx="10661228" cy="5184024"/>
        </p:xfrm>
        <a:graphic>
          <a:graphicData uri="http://schemas.openxmlformats.org/drawingml/2006/table">
            <a:tbl>
              <a:tblPr firstRow="1" bandRow="1">
                <a:solidFill>
                  <a:srgbClr val="6600FF"/>
                </a:solidFill>
                <a:tableStyleId>{5C22544A-7EE6-4342-B048-85BDC9FD1C3A}</a:tableStyleId>
              </a:tblPr>
              <a:tblGrid>
                <a:gridCol w="961999">
                  <a:extLst>
                    <a:ext uri="{9D8B030D-6E8A-4147-A177-3AD203B41FA5}">
                      <a16:colId xmlns:a16="http://schemas.microsoft.com/office/drawing/2014/main" val="20000"/>
                    </a:ext>
                  </a:extLst>
                </a:gridCol>
                <a:gridCol w="1917180">
                  <a:extLst>
                    <a:ext uri="{9D8B030D-6E8A-4147-A177-3AD203B41FA5}">
                      <a16:colId xmlns:a16="http://schemas.microsoft.com/office/drawing/2014/main" val="20001"/>
                    </a:ext>
                  </a:extLst>
                </a:gridCol>
                <a:gridCol w="1871168">
                  <a:extLst>
                    <a:ext uri="{9D8B030D-6E8A-4147-A177-3AD203B41FA5}">
                      <a16:colId xmlns:a16="http://schemas.microsoft.com/office/drawing/2014/main" val="20002"/>
                    </a:ext>
                  </a:extLst>
                </a:gridCol>
                <a:gridCol w="1071917">
                  <a:extLst>
                    <a:ext uri="{9D8B030D-6E8A-4147-A177-3AD203B41FA5}">
                      <a16:colId xmlns:a16="http://schemas.microsoft.com/office/drawing/2014/main" val="20003"/>
                    </a:ext>
                  </a:extLst>
                </a:gridCol>
                <a:gridCol w="4838964">
                  <a:extLst>
                    <a:ext uri="{9D8B030D-6E8A-4147-A177-3AD203B41FA5}">
                      <a16:colId xmlns:a16="http://schemas.microsoft.com/office/drawing/2014/main" val="20004"/>
                    </a:ext>
                  </a:extLst>
                </a:gridCol>
              </a:tblGrid>
              <a:tr h="275166">
                <a:tc>
                  <a:txBody>
                    <a:bodyPr/>
                    <a:lstStyle/>
                    <a:p>
                      <a:pPr algn="ctr">
                        <a:lnSpc>
                          <a:spcPct val="107000"/>
                        </a:lnSpc>
                        <a:spcAft>
                          <a:spcPts val="800"/>
                        </a:spcAft>
                      </a:pPr>
                      <a:r>
                        <a:rPr lang="en-US" sz="1600" b="1" dirty="0">
                          <a:solidFill>
                            <a:srgbClr val="FFFFFF"/>
                          </a:solidFill>
                          <a:effectLst/>
                          <a:latin typeface="+mn-lt"/>
                        </a:rPr>
                        <a:t>Sr. No</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b="1" dirty="0">
                          <a:solidFill>
                            <a:srgbClr val="FFFFFF"/>
                          </a:solidFill>
                          <a:effectLst/>
                          <a:latin typeface="+mn-lt"/>
                        </a:rPr>
                        <a:t>Paper Title</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b="1" dirty="0">
                          <a:solidFill>
                            <a:srgbClr val="FFFFFF"/>
                          </a:solidFill>
                          <a:effectLst/>
                          <a:latin typeface="+mn-lt"/>
                        </a:rPr>
                        <a:t>Publisher</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b="1" dirty="0">
                          <a:solidFill>
                            <a:srgbClr val="FFFFFF"/>
                          </a:solidFill>
                          <a:effectLst/>
                          <a:latin typeface="+mn-lt"/>
                        </a:rPr>
                        <a:t>Year</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b="1" dirty="0">
                          <a:solidFill>
                            <a:srgbClr val="FFFFFF"/>
                          </a:solidFill>
                          <a:effectLst/>
                          <a:latin typeface="+mn-lt"/>
                        </a:rPr>
                        <a:t>Take - away points</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1043694">
                <a:tc>
                  <a:txBody>
                    <a:bodyPr/>
                    <a:lstStyle/>
                    <a:p>
                      <a:pPr algn="ctr">
                        <a:lnSpc>
                          <a:spcPct val="107000"/>
                        </a:lnSpc>
                        <a:spcAft>
                          <a:spcPts val="800"/>
                        </a:spcAft>
                      </a:pPr>
                      <a:r>
                        <a:rPr lang="en-US" sz="1600" b="1" dirty="0">
                          <a:solidFill>
                            <a:schemeClr val="tx1"/>
                          </a:solidFill>
                          <a:effectLst/>
                          <a:latin typeface="+mn-lt"/>
                          <a:ea typeface="+mn-ea"/>
                          <a:cs typeface="+mn-cs"/>
                        </a:rPr>
                        <a:t>9</a:t>
                      </a:r>
                      <a:endParaRPr lang="en-US" sz="1600" b="1"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accent1">
                          <a:lumMod val="60000"/>
                          <a:lumOff val="40000"/>
                        </a:schemeClr>
                      </a:solidFill>
                      <a:prstDash val="solid"/>
                      <a:round/>
                      <a:headEnd type="none" w="med" len="med"/>
                      <a:tailEnd type="none" w="med" len="med"/>
                    </a:lnR>
                    <a:lnB w="12700" cap="flat" cmpd="sng" algn="ctr">
                      <a:solidFill>
                        <a:schemeClr val="accent1">
                          <a:lumMod val="60000"/>
                          <a:lumOff val="40000"/>
                        </a:schemeClr>
                      </a:solidFill>
                      <a:prstDash val="solid"/>
                      <a:round/>
                      <a:headEnd type="none" w="med" len="med"/>
                      <a:tailEnd type="none" w="med" len="med"/>
                    </a:lnB>
                  </a:tcPr>
                </a:tc>
                <a:tc>
                  <a:txBody>
                    <a:bodyPr/>
                    <a:lstStyle/>
                    <a:p>
                      <a:pPr algn="ctr">
                        <a:lnSpc>
                          <a:spcPct val="115000"/>
                        </a:lnSpc>
                        <a:spcAft>
                          <a:spcPts val="0"/>
                        </a:spcAft>
                      </a:pPr>
                      <a:r>
                        <a:rPr lang="en-US" sz="1600" b="1" dirty="0">
                          <a:latin typeface="+mn-lt"/>
                        </a:rPr>
                        <a:t>Object Detection Using IoT and ML for Road Safety</a:t>
                      </a:r>
                      <a:endParaRPr lang="en-US" sz="1600" b="1"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B w="12700" cap="flat" cmpd="sng" algn="ctr">
                      <a:solidFill>
                        <a:schemeClr val="accent1">
                          <a:lumMod val="60000"/>
                          <a:lumOff val="40000"/>
                        </a:schemeClr>
                      </a:solidFill>
                      <a:prstDash val="solid"/>
                      <a:round/>
                      <a:headEnd type="none" w="med" len="med"/>
                      <a:tailEnd type="none" w="med" len="med"/>
                    </a:lnB>
                  </a:tcPr>
                </a:tc>
                <a:tc>
                  <a:txBody>
                    <a:bodyPr/>
                    <a:lstStyle/>
                    <a:p>
                      <a:pPr algn="ctr">
                        <a:lnSpc>
                          <a:spcPct val="107000"/>
                        </a:lnSpc>
                        <a:spcAft>
                          <a:spcPts val="0"/>
                        </a:spcAft>
                      </a:pPr>
                      <a:r>
                        <a:rPr lang="en-US" sz="1600" dirty="0">
                          <a:latin typeface="+mn-lt"/>
                        </a:rPr>
                        <a:t>D.Y Patil School of Engineering Pune India</a:t>
                      </a:r>
                      <a:endParaRPr lang="en-US" sz="1600" b="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B w="12700" cap="flat" cmpd="sng" algn="ctr">
                      <a:solidFill>
                        <a:schemeClr val="accent1">
                          <a:lumMod val="60000"/>
                          <a:lumOff val="40000"/>
                        </a:schemeClr>
                      </a:solidFill>
                      <a:prstDash val="solid"/>
                      <a:round/>
                      <a:headEnd type="none" w="med" len="med"/>
                      <a:tailEnd type="none" w="med" len="med"/>
                    </a:lnB>
                  </a:tcPr>
                </a:tc>
                <a:tc>
                  <a:txBody>
                    <a:bodyPr/>
                    <a:lstStyle/>
                    <a:p>
                      <a:pPr algn="ctr">
                        <a:lnSpc>
                          <a:spcPct val="107000"/>
                        </a:lnSpc>
                        <a:spcAft>
                          <a:spcPts val="800"/>
                        </a:spcAft>
                      </a:pPr>
                      <a:r>
                        <a:rPr lang="en-IN" sz="1600" b="1" dirty="0">
                          <a:latin typeface="+mn-lt"/>
                        </a:rPr>
                        <a:t>2020</a:t>
                      </a:r>
                      <a:endParaRPr lang="en-US" sz="1600" b="1"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B w="12700" cap="flat" cmpd="sng" algn="ctr">
                      <a:solidFill>
                        <a:schemeClr val="accent1">
                          <a:lumMod val="60000"/>
                          <a:lumOff val="40000"/>
                        </a:schemeClr>
                      </a:solidFill>
                      <a:prstDash val="solid"/>
                      <a:round/>
                      <a:headEnd type="none" w="med" len="med"/>
                      <a:tailEnd type="none" w="med" len="med"/>
                    </a:lnB>
                  </a:tcPr>
                </a:tc>
                <a:tc>
                  <a:txBody>
                    <a:bodyPr/>
                    <a:lstStyle/>
                    <a:p>
                      <a:pPr marL="342900" lvl="0" indent="-342900" algn="l">
                        <a:lnSpc>
                          <a:spcPct val="107000"/>
                        </a:lnSpc>
                        <a:spcAft>
                          <a:spcPts val="600"/>
                        </a:spcAft>
                        <a:buFont typeface="Symbol" panose="05050102010706020507" pitchFamily="18" charset="2"/>
                        <a:buChar char=""/>
                      </a:pPr>
                      <a:r>
                        <a:rPr lang="en-US" sz="1600" dirty="0">
                          <a:latin typeface="+mn-lt"/>
                        </a:rPr>
                        <a:t>Real-time obstacle detection for accident avoidance. Raspberry Pi-based system.</a:t>
                      </a:r>
                      <a:endParaRPr lang="en-US" sz="1600" b="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B w="12700"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10001"/>
                  </a:ext>
                </a:extLst>
              </a:tr>
              <a:tr h="1389997">
                <a:tc>
                  <a:txBody>
                    <a:bodyPr/>
                    <a:lstStyle/>
                    <a:p>
                      <a:pPr algn="ctr">
                        <a:lnSpc>
                          <a:spcPct val="107000"/>
                        </a:lnSpc>
                        <a:spcAft>
                          <a:spcPts val="800"/>
                        </a:spcAft>
                      </a:pPr>
                      <a:r>
                        <a:rPr lang="en-US" sz="1600" b="1" dirty="0">
                          <a:solidFill>
                            <a:schemeClr val="tx1"/>
                          </a:solidFill>
                          <a:effectLst/>
                          <a:latin typeface="+mn-lt"/>
                          <a:ea typeface="Calibri" panose="020F0502020204030204" pitchFamily="34" charset="0"/>
                          <a:cs typeface="Times New Roman" panose="02020603050405020304" pitchFamily="18" charset="0"/>
                        </a:rPr>
                        <a:t>10</a:t>
                      </a:r>
                    </a:p>
                  </a:txBody>
                  <a:tcPr marL="68580" marR="68580" marT="0" marB="0" anchor="ctr">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tcPr>
                </a:tc>
                <a:tc>
                  <a:txBody>
                    <a:bodyPr/>
                    <a:lstStyle/>
                    <a:p>
                      <a:pPr algn="ctr">
                        <a:lnSpc>
                          <a:spcPct val="115000"/>
                        </a:lnSpc>
                        <a:spcAft>
                          <a:spcPts val="0"/>
                        </a:spcAft>
                      </a:pPr>
                      <a:r>
                        <a:rPr lang="en-US" sz="1600" b="1" dirty="0">
                          <a:latin typeface="+mn-lt"/>
                        </a:rPr>
                        <a:t>Automated ML Approach for Pothole Detection Using Smartphone Sensor Data</a:t>
                      </a:r>
                      <a:endParaRPr lang="en-US" sz="1600" b="1"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tcPr>
                </a:tc>
                <a:tc>
                  <a:txBody>
                    <a:bodyPr/>
                    <a:lstStyle/>
                    <a:p>
                      <a:pPr algn="ctr">
                        <a:lnSpc>
                          <a:spcPct val="107000"/>
                        </a:lnSpc>
                        <a:spcAft>
                          <a:spcPts val="0"/>
                        </a:spcAft>
                      </a:pPr>
                      <a:r>
                        <a:rPr lang="en-IN" sz="1600" dirty="0">
                          <a:latin typeface="+mn-lt"/>
                        </a:rPr>
                        <a:t>Zhejiang University China</a:t>
                      </a:r>
                      <a:endParaRPr lang="en-US" sz="1600" b="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tcPr>
                </a:tc>
                <a:tc>
                  <a:txBody>
                    <a:bodyPr/>
                    <a:lstStyle/>
                    <a:p>
                      <a:pPr algn="ctr">
                        <a:lnSpc>
                          <a:spcPct val="107000"/>
                        </a:lnSpc>
                        <a:spcAft>
                          <a:spcPts val="800"/>
                        </a:spcAft>
                      </a:pPr>
                      <a:r>
                        <a:rPr lang="en-IN" sz="1600" b="1" dirty="0">
                          <a:latin typeface="+mn-lt"/>
                        </a:rPr>
                        <a:t>2020</a:t>
                      </a:r>
                      <a:endParaRPr lang="en-US" sz="1600" b="1"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tcPr>
                </a:tc>
                <a:tc>
                  <a:txBody>
                    <a:bodyPr/>
                    <a:lstStyle/>
                    <a:p>
                      <a:pPr marL="342900" lvl="0" indent="-342900" algn="l">
                        <a:lnSpc>
                          <a:spcPct val="107000"/>
                        </a:lnSpc>
                        <a:spcAft>
                          <a:spcPts val="600"/>
                        </a:spcAft>
                        <a:buFont typeface="Symbol" panose="05050102010706020507" pitchFamily="18" charset="2"/>
                        <a:buChar char=""/>
                      </a:pPr>
                      <a:r>
                        <a:rPr lang="en-US" sz="1600" dirty="0">
                          <a:latin typeface="+mn-lt"/>
                        </a:rPr>
                        <a:t>90% success in speed breaker detection, 85% in pothole detection. Smartphone sensor-based approach.</a:t>
                      </a:r>
                      <a:endParaRPr lang="en-US" sz="1600" b="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10002"/>
                  </a:ext>
                </a:extLst>
              </a:tr>
              <a:tr h="1375982">
                <a:tc>
                  <a:txBody>
                    <a:bodyPr/>
                    <a:lstStyle/>
                    <a:p>
                      <a:pPr algn="ctr">
                        <a:lnSpc>
                          <a:spcPct val="107000"/>
                        </a:lnSpc>
                        <a:spcAft>
                          <a:spcPts val="800"/>
                        </a:spcAft>
                      </a:pPr>
                      <a:r>
                        <a:rPr lang="en-US" sz="1600" b="1" dirty="0">
                          <a:solidFill>
                            <a:schemeClr val="tx1"/>
                          </a:solidFill>
                          <a:effectLst/>
                          <a:latin typeface="+mn-lt"/>
                          <a:ea typeface="Calibri" panose="020F0502020204030204" pitchFamily="34" charset="0"/>
                          <a:cs typeface="Times New Roman" panose="02020603050405020304" pitchFamily="18" charset="0"/>
                        </a:rPr>
                        <a:t>11</a:t>
                      </a:r>
                    </a:p>
                  </a:txBody>
                  <a:tcPr marL="68580" marR="68580" marT="0" marB="0" anchor="ctr">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tcPr>
                </a:tc>
                <a:tc>
                  <a:txBody>
                    <a:bodyPr/>
                    <a:lstStyle/>
                    <a:p>
                      <a:pPr algn="ctr">
                        <a:lnSpc>
                          <a:spcPct val="115000"/>
                        </a:lnSpc>
                        <a:spcAft>
                          <a:spcPts val="0"/>
                        </a:spcAft>
                      </a:pPr>
                      <a:r>
                        <a:rPr lang="en-US" sz="1600" b="1" dirty="0">
                          <a:latin typeface="+mn-lt"/>
                        </a:rPr>
                        <a:t>Pothole Detection Using Deep Learning: Real-Time and AI-on-the-Edge</a:t>
                      </a:r>
                      <a:endParaRPr lang="en-US" sz="1600" b="1"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tcPr>
                </a:tc>
                <a:tc>
                  <a:txBody>
                    <a:bodyPr/>
                    <a:lstStyle/>
                    <a:p>
                      <a:pPr algn="ctr">
                        <a:lnSpc>
                          <a:spcPct val="107000"/>
                        </a:lnSpc>
                        <a:spcAft>
                          <a:spcPts val="0"/>
                        </a:spcAft>
                      </a:pPr>
                      <a:r>
                        <a:rPr lang="en-US" sz="1600" dirty="0">
                          <a:latin typeface="+mn-lt"/>
                        </a:rPr>
                        <a:t>National Centre of Robotics and Automation Pakistan</a:t>
                      </a:r>
                      <a:endParaRPr lang="en-US" sz="1600" b="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tcPr>
                </a:tc>
                <a:tc>
                  <a:txBody>
                    <a:bodyPr/>
                    <a:lstStyle/>
                    <a:p>
                      <a:pPr algn="ctr">
                        <a:lnSpc>
                          <a:spcPct val="107000"/>
                        </a:lnSpc>
                        <a:spcAft>
                          <a:spcPts val="800"/>
                        </a:spcAft>
                      </a:pPr>
                      <a:r>
                        <a:rPr lang="en-IN" sz="1600" b="1" dirty="0">
                          <a:latin typeface="+mn-lt"/>
                        </a:rPr>
                        <a:t>2022</a:t>
                      </a:r>
                      <a:endParaRPr lang="en-US" sz="1600" b="1"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tcPr>
                </a:tc>
                <a:tc>
                  <a:txBody>
                    <a:bodyPr/>
                    <a:lstStyle/>
                    <a:p>
                      <a:pPr marL="342900" lvl="0" indent="-342900" algn="l">
                        <a:lnSpc>
                          <a:spcPct val="107000"/>
                        </a:lnSpc>
                        <a:spcAft>
                          <a:spcPts val="600"/>
                        </a:spcAft>
                        <a:buFont typeface="Symbol" panose="05050102010706020507" pitchFamily="18" charset="2"/>
                        <a:buChar char=""/>
                      </a:pPr>
                      <a:r>
                        <a:rPr lang="en-US" sz="1600" dirty="0">
                          <a:latin typeface="+mn-lt"/>
                        </a:rPr>
                        <a:t>Tiny-YOLOv4 identified as best for real-time detection. High mAP achieved with YOLOv4 and YOLOv5.</a:t>
                      </a:r>
                      <a:endParaRPr lang="en-US" sz="1600" b="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10003"/>
                  </a:ext>
                </a:extLst>
              </a:tr>
              <a:tr h="1099185">
                <a:tc>
                  <a:txBody>
                    <a:bodyPr/>
                    <a:lstStyle/>
                    <a:p>
                      <a:pPr algn="ctr">
                        <a:lnSpc>
                          <a:spcPct val="107000"/>
                        </a:lnSpc>
                        <a:spcAft>
                          <a:spcPts val="800"/>
                        </a:spcAft>
                      </a:pPr>
                      <a:r>
                        <a:rPr lang="en-US" sz="1600" b="1" dirty="0">
                          <a:solidFill>
                            <a:schemeClr val="tx1"/>
                          </a:solidFill>
                          <a:effectLst/>
                          <a:latin typeface="+mn-lt"/>
                          <a:ea typeface="Calibri" panose="020F0502020204030204" pitchFamily="34" charset="0"/>
                          <a:cs typeface="Times New Roman" panose="02020603050405020304" pitchFamily="18" charset="0"/>
                        </a:rPr>
                        <a:t>12</a:t>
                      </a:r>
                    </a:p>
                  </a:txBody>
                  <a:tcPr marL="68580" marR="68580" marT="0" marB="0" anchor="ctr">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tcPr>
                </a:tc>
                <a:tc>
                  <a:txBody>
                    <a:bodyPr/>
                    <a:lstStyle/>
                    <a:p>
                      <a:pPr algn="ctr">
                        <a:lnSpc>
                          <a:spcPct val="107000"/>
                        </a:lnSpc>
                        <a:spcAft>
                          <a:spcPts val="0"/>
                        </a:spcAft>
                      </a:pPr>
                      <a:r>
                        <a:rPr lang="en-US" sz="1600" b="1" dirty="0">
                          <a:latin typeface="+mn-lt"/>
                        </a:rPr>
                        <a:t>Real-time ML-based Approach for Pothole Detection</a:t>
                      </a:r>
                      <a:endParaRPr lang="en-US" sz="1600" b="1"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tcPr>
                </a:tc>
                <a:tc>
                  <a:txBody>
                    <a:bodyPr/>
                    <a:lstStyle/>
                    <a:p>
                      <a:pPr algn="ctr">
                        <a:lnSpc>
                          <a:spcPct val="107000"/>
                        </a:lnSpc>
                        <a:spcAft>
                          <a:spcPts val="800"/>
                        </a:spcAft>
                      </a:pPr>
                      <a:r>
                        <a:rPr lang="en-US" sz="1600" dirty="0">
                          <a:latin typeface="+mn-lt"/>
                        </a:rPr>
                        <a:t>University of South Wales UK</a:t>
                      </a:r>
                      <a:endParaRPr lang="en-US" sz="1600" b="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tcPr>
                </a:tc>
                <a:tc>
                  <a:txBody>
                    <a:bodyPr/>
                    <a:lstStyle/>
                    <a:p>
                      <a:pPr algn="ctr">
                        <a:lnSpc>
                          <a:spcPct val="107000"/>
                        </a:lnSpc>
                        <a:spcAft>
                          <a:spcPts val="800"/>
                        </a:spcAft>
                      </a:pPr>
                      <a:r>
                        <a:rPr lang="en-IN" sz="1600" b="1" dirty="0">
                          <a:latin typeface="+mn-lt"/>
                        </a:rPr>
                        <a:t>2021</a:t>
                      </a:r>
                      <a:endParaRPr lang="en-US" sz="1600" b="1"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tcPr>
                </a:tc>
                <a:tc>
                  <a:txBody>
                    <a:bodyPr/>
                    <a:lstStyle/>
                    <a:p>
                      <a:pPr marL="342900" lvl="0" indent="-342900" algn="l">
                        <a:lnSpc>
                          <a:spcPct val="107000"/>
                        </a:lnSpc>
                        <a:buFont typeface="Symbol" panose="05050102010706020507" pitchFamily="18" charset="2"/>
                        <a:buChar char=""/>
                      </a:pPr>
                      <a:r>
                        <a:rPr lang="en-US" sz="1600" dirty="0">
                          <a:latin typeface="+mn-lt"/>
                        </a:rPr>
                        <a:t>Collected data from multiple Android devices. Pre-processing and training of binary classifier.</a:t>
                      </a:r>
                      <a:endParaRPr lang="en-US" sz="1600" b="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T w="12700" cap="flat" cmpd="sng" algn="ctr">
                      <a:solidFill>
                        <a:schemeClr val="accent1">
                          <a:lumMod val="60000"/>
                          <a:lumOff val="40000"/>
                        </a:schemeClr>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E7F1CC8F-9DA7-C1B3-18C3-33DDB2401AFE}"/>
              </a:ext>
            </a:extLst>
          </p:cNvPr>
          <p:cNvSpPr/>
          <p:nvPr/>
        </p:nvSpPr>
        <p:spPr>
          <a:xfrm>
            <a:off x="9194800" y="0"/>
            <a:ext cx="2997200" cy="101092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537</TotalTime>
  <Words>3138</Words>
  <Application>Microsoft Office PowerPoint</Application>
  <PresentationFormat>Widescreen</PresentationFormat>
  <Paragraphs>378</Paragraphs>
  <Slides>29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 Light</vt:lpstr>
      <vt:lpstr>Boston Angel Thin</vt:lpstr>
      <vt:lpstr>Bell MT</vt:lpstr>
      <vt:lpstr>Calibri</vt:lpstr>
      <vt:lpstr>Symbol</vt:lpstr>
      <vt:lpstr>Office Theme</vt:lpstr>
      <vt:lpstr>G.A.I.A. Ground Assessment &amp; Identification Assistant</vt:lpstr>
      <vt:lpstr>Content</vt:lpstr>
      <vt:lpstr>Introduction</vt:lpstr>
      <vt:lpstr>Project Team : Roles &amp; Responsibilities</vt:lpstr>
      <vt:lpstr>Objective</vt:lpstr>
      <vt:lpstr>Problem Statement</vt:lpstr>
      <vt:lpstr>Research Paper Summary </vt:lpstr>
      <vt:lpstr>PowerPoint Presentation</vt:lpstr>
      <vt:lpstr>PowerPoint Presentation</vt:lpstr>
      <vt:lpstr>PowerPoint Presentation</vt:lpstr>
      <vt:lpstr>PowerPoint Presentation</vt:lpstr>
      <vt:lpstr>PowerPoint Presentation</vt:lpstr>
      <vt:lpstr>System Flowchart</vt:lpstr>
      <vt:lpstr>Class Diagram</vt:lpstr>
      <vt:lpstr>Sequence Diagram</vt:lpstr>
      <vt:lpstr>Activity Diagram</vt:lpstr>
      <vt:lpstr>Deployment Diagram</vt:lpstr>
      <vt:lpstr>Implementation Details</vt:lpstr>
      <vt:lpstr>Yolov10 : Key features &amp; Work Flow</vt:lpstr>
      <vt:lpstr>Algorithm (Yolov10)</vt:lpstr>
      <vt:lpstr>Yolov10 Charts, Comparison, Compatibility and Models</vt:lpstr>
      <vt:lpstr>Nvidia Jetson (Edge Inference Device)</vt:lpstr>
      <vt:lpstr>Nvidia Jetson Nano</vt:lpstr>
      <vt:lpstr>Nvidia Jetson Orin Nano</vt:lpstr>
      <vt:lpstr>Examples of implemented work</vt:lpstr>
      <vt:lpstr>Testing</vt:lpstr>
      <vt:lpstr>Future Work</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Parul Institute of Engineering &amp; Technology</dc:creator>
  <cp:lastModifiedBy>Anshul Gada</cp:lastModifiedBy>
  <cp:revision>62</cp:revision>
  <dcterms:created xsi:type="dcterms:W3CDTF">2023-06-22T10:23:47Z</dcterms:created>
  <dcterms:modified xsi:type="dcterms:W3CDTF">2025-09-18T00:11:51Z</dcterms:modified>
</cp:coreProperties>
</file>